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97"/>
    <p:sldMasterId id="2147483697" r:id="rId98"/>
  </p:sldMasterIdLst>
  <p:notesMasterIdLst>
    <p:notesMasterId r:id="rId107"/>
  </p:notesMasterIdLst>
  <p:handoutMasterIdLst>
    <p:handoutMasterId r:id="rId108"/>
  </p:handoutMasterIdLst>
  <p:sldIdLst>
    <p:sldId id="400" r:id="rId99"/>
    <p:sldId id="332" r:id="rId100"/>
    <p:sldId id="363" r:id="rId101"/>
    <p:sldId id="416" r:id="rId102"/>
    <p:sldId id="418" r:id="rId103"/>
    <p:sldId id="421" r:id="rId104"/>
    <p:sldId id="408" r:id="rId105"/>
    <p:sldId id="412" r:id="rId106"/>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4" userDrawn="1">
          <p15:clr>
            <a:srgbClr val="A4A3A4"/>
          </p15:clr>
        </p15:guide>
        <p15:guide id="2" pos="2880">
          <p15:clr>
            <a:srgbClr val="A4A3A4"/>
          </p15:clr>
        </p15:guide>
      </p15:sldGuideLst>
    </p:ext>
    <p:ext uri="{2D200454-40CA-4A62-9FC3-DE9A4176ACB9}">
      <p15:notesGuideLst xmlns:p15="http://schemas.microsoft.com/office/powerpoint/2012/main" xmlns="">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mble, Janet" initials="GJ" lastIdx="15" clrIdx="0">
    <p:extLst/>
  </p:cmAuthor>
  <p:cmAuthor id="2" name="Kimberly  Thigpen-Tart" initials="KT" lastIdx="2" clrIdx="1"/>
  <p:cmAuthor id="3" name="Garofalo, Jada F. (CDC/OID/NCEZID) (CTR)" initials="GJF(("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B5DA"/>
    <a:srgbClr val="FFCC99"/>
    <a:srgbClr val="586377"/>
    <a:srgbClr val="617483"/>
    <a:srgbClr val="8064A2"/>
    <a:srgbClr val="4BACC6"/>
    <a:srgbClr val="225EA8"/>
    <a:srgbClr val="FF0000"/>
    <a:srgbClr val="231F20"/>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3" autoAdjust="0"/>
    <p:restoredTop sz="78443" autoAdjust="0"/>
  </p:normalViewPr>
  <p:slideViewPr>
    <p:cSldViewPr snapToGrid="0">
      <p:cViewPr varScale="1">
        <p:scale>
          <a:sx n="95" d="100"/>
          <a:sy n="95" d="100"/>
        </p:scale>
        <p:origin x="-2094" y="-102"/>
      </p:cViewPr>
      <p:guideLst>
        <p:guide orient="horz" pos="2184"/>
        <p:guide pos="2880"/>
      </p:guideLst>
    </p:cSldViewPr>
  </p:slideViewPr>
  <p:notesTextViewPr>
    <p:cViewPr>
      <p:scale>
        <a:sx n="1" d="1"/>
        <a:sy n="1" d="1"/>
      </p:scale>
      <p:origin x="0" y="0"/>
    </p:cViewPr>
  </p:notesTextViewPr>
  <p:notesViewPr>
    <p:cSldViewPr snapToGrid="0">
      <p:cViewPr varScale="1">
        <p:scale>
          <a:sx n="66" d="100"/>
          <a:sy n="66" d="100"/>
        </p:scale>
        <p:origin x="-3154" y="-91"/>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customXml" Target="../customXml/item84.xml"/><Relationship Id="rId89" Type="http://schemas.openxmlformats.org/officeDocument/2006/relationships/customXml" Target="../customXml/item89.xml"/><Relationship Id="rId11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07" Type="http://schemas.openxmlformats.org/officeDocument/2006/relationships/notesMaster" Target="notesMasters/notesMaster1.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customXml" Target="../customXml/item66.xml"/><Relationship Id="rId74" Type="http://schemas.openxmlformats.org/officeDocument/2006/relationships/customXml" Target="../customXml/item74.xml"/><Relationship Id="rId79" Type="http://schemas.openxmlformats.org/officeDocument/2006/relationships/customXml" Target="../customXml/item79.xml"/><Relationship Id="rId87" Type="http://schemas.openxmlformats.org/officeDocument/2006/relationships/customXml" Target="../customXml/item87.xml"/><Relationship Id="rId102" Type="http://schemas.openxmlformats.org/officeDocument/2006/relationships/slide" Target="slides/slide4.xml"/><Relationship Id="rId110"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customXml" Target="../customXml/item82.xml"/><Relationship Id="rId90" Type="http://schemas.openxmlformats.org/officeDocument/2006/relationships/customXml" Target="../customXml/item90.xml"/><Relationship Id="rId95" Type="http://schemas.openxmlformats.org/officeDocument/2006/relationships/customXml" Target="../customXml/item95.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customXml" Target="../customXml/item77.xml"/><Relationship Id="rId100" Type="http://schemas.openxmlformats.org/officeDocument/2006/relationships/slide" Target="slides/slide2.xml"/><Relationship Id="rId105" Type="http://schemas.openxmlformats.org/officeDocument/2006/relationships/slide" Target="slides/slide7.xml"/><Relationship Id="rId113"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customXml" Target="../customXml/item80.xml"/><Relationship Id="rId85" Type="http://schemas.openxmlformats.org/officeDocument/2006/relationships/customXml" Target="../customXml/item85.xml"/><Relationship Id="rId93" Type="http://schemas.openxmlformats.org/officeDocument/2006/relationships/customXml" Target="../customXml/item93.xml"/><Relationship Id="rId98" Type="http://schemas.openxmlformats.org/officeDocument/2006/relationships/slideMaster" Target="slideMasters/slideMaster2.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slide" Target="slides/slide5.xml"/><Relationship Id="rId108" Type="http://schemas.openxmlformats.org/officeDocument/2006/relationships/handoutMaster" Target="handoutMasters/handoutMaster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customXml" Target="../customXml/item83.xml"/><Relationship Id="rId88" Type="http://schemas.openxmlformats.org/officeDocument/2006/relationships/customXml" Target="../customXml/item88.xml"/><Relationship Id="rId91" Type="http://schemas.openxmlformats.org/officeDocument/2006/relationships/customXml" Target="../customXml/item91.xml"/><Relationship Id="rId96" Type="http://schemas.openxmlformats.org/officeDocument/2006/relationships/customXml" Target="../customXml/item96.xml"/><Relationship Id="rId11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8.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customXml" Target="../customXml/item86.xml"/><Relationship Id="rId94" Type="http://schemas.openxmlformats.org/officeDocument/2006/relationships/customXml" Target="../customXml/item94.xml"/><Relationship Id="rId99" Type="http://schemas.openxmlformats.org/officeDocument/2006/relationships/slide" Target="slides/slide1.xml"/><Relationship Id="rId101" Type="http://schemas.openxmlformats.org/officeDocument/2006/relationships/slide" Target="slides/slide3.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ommentAuthors" Target="commentAuthors.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slideMaster" Target="slideMasters/slideMaster1.xml"/><Relationship Id="rId104" Type="http://schemas.openxmlformats.org/officeDocument/2006/relationships/slide" Target="slides/slide6.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a:defRPr sz="1200"/>
            </a:lvl1pPr>
          </a:lstStyle>
          <a:p>
            <a:fld id="{59D109A4-69FF-44B9-AA83-30D69FD853CE}" type="datetimeFigureOut">
              <a:rPr lang="en-US" smtClean="0"/>
              <a:t>10/28/2016</a:t>
            </a:fld>
            <a:endParaRPr lang="en-US"/>
          </a:p>
        </p:txBody>
      </p:sp>
      <p:sp>
        <p:nvSpPr>
          <p:cNvPr id="4" name="Footer Placeholder 3"/>
          <p:cNvSpPr>
            <a:spLocks noGrp="1"/>
          </p:cNvSpPr>
          <p:nvPr>
            <p:ph type="ftr" sz="quarter" idx="2"/>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lIns="91440" tIns="45720" rIns="91440" bIns="45720" rtlCol="0" anchor="b"/>
          <a:lstStyle>
            <a:lvl1pPr algn="r">
              <a:defRPr sz="1200"/>
            </a:lvl1pPr>
          </a:lstStyle>
          <a:p>
            <a:fld id="{A2E3CB72-E1BA-4B2F-B323-6E74BFB4509E}" type="slidenum">
              <a:rPr lang="en-US" smtClean="0"/>
              <a:t>‹#›</a:t>
            </a:fld>
            <a:endParaRPr lang="en-US"/>
          </a:p>
        </p:txBody>
      </p:sp>
    </p:spTree>
    <p:extLst>
      <p:ext uri="{BB962C8B-B14F-4D97-AF65-F5344CB8AC3E}">
        <p14:creationId xmlns:p14="http://schemas.microsoft.com/office/powerpoint/2010/main" val="2529159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1"/>
            <a:ext cx="3037840" cy="463408"/>
          </a:xfrm>
          <a:prstGeom prst="rect">
            <a:avLst/>
          </a:prstGeom>
        </p:spPr>
        <p:txBody>
          <a:bodyPr vert="horz" lIns="92830" tIns="46415" rIns="92830" bIns="46415" rtlCol="0"/>
          <a:lstStyle>
            <a:lvl1pPr algn="r">
              <a:defRPr sz="1200"/>
            </a:lvl1pPr>
          </a:lstStyle>
          <a:p>
            <a:fld id="{4217C846-1722-45ED-8DF7-629F4178E542}" type="datetimeFigureOut">
              <a:rPr lang="en-US" smtClean="0"/>
              <a:pPr/>
              <a:t>10/28/2016</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70"/>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0"/>
            <a:ext cx="3037840" cy="463407"/>
          </a:xfrm>
          <a:prstGeom prst="rect">
            <a:avLst/>
          </a:prstGeom>
        </p:spPr>
        <p:txBody>
          <a:bodyPr vert="horz" lIns="92830" tIns="46415" rIns="92830" bIns="46415" rtlCol="0" anchor="b"/>
          <a:lstStyle>
            <a:lvl1pPr algn="r">
              <a:defRPr sz="1200"/>
            </a:lvl1pPr>
          </a:lstStyle>
          <a:p>
            <a:fld id="{180BD7D9-828F-4354-9E55-FE8AC0FE8B7F}" type="slidenum">
              <a:rPr lang="en-US" smtClean="0"/>
              <a:pPr/>
              <a:t>‹#›</a:t>
            </a:fld>
            <a:endParaRPr lang="en-US"/>
          </a:p>
        </p:txBody>
      </p:sp>
    </p:spTree>
    <p:extLst>
      <p:ext uri="{BB962C8B-B14F-4D97-AF65-F5344CB8AC3E}">
        <p14:creationId xmlns:p14="http://schemas.microsoft.com/office/powerpoint/2010/main" val="1624385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BD7D9-828F-4354-9E55-FE8AC0FE8B7F}" type="slidenum">
              <a:rPr lang="en-US" smtClean="0"/>
              <a:pPr/>
              <a:t>1</a:t>
            </a:fld>
            <a:endParaRPr lang="en-US"/>
          </a:p>
        </p:txBody>
      </p:sp>
    </p:spTree>
    <p:extLst>
      <p:ext uri="{BB962C8B-B14F-4D97-AF65-F5344CB8AC3E}">
        <p14:creationId xmlns:p14="http://schemas.microsoft.com/office/powerpoint/2010/main" val="88953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All of the information in this power point is taken from this Assessment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Where does the information in the assessment come from?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assessment information comes</a:t>
            </a:r>
            <a:r>
              <a:rPr lang="en-US" sz="1200" kern="1200" baseline="0" dirty="0" smtClean="0">
                <a:solidFill>
                  <a:schemeClr val="tx1"/>
                </a:solidFill>
                <a:effectLst/>
                <a:latin typeface="+mn-lt"/>
                <a:ea typeface="+mn-ea"/>
                <a:cs typeface="+mn-cs"/>
              </a:rPr>
              <a:t> from the peer-reviewed scientific literature, and the report itself was also peer-reviewed. </a:t>
            </a:r>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r>
              <a:rPr lang="en-US" b="1" dirty="0" smtClean="0"/>
              <a:t>What is the geographic and</a:t>
            </a:r>
            <a:r>
              <a:rPr lang="en-US" b="1" baseline="0" dirty="0" smtClean="0"/>
              <a:t> timescale focus</a:t>
            </a:r>
            <a:r>
              <a:rPr lang="en-US" b="1" dirty="0" smtClean="0"/>
              <a:t>? </a:t>
            </a:r>
            <a:r>
              <a:rPr lang="en-US" dirty="0" smtClean="0"/>
              <a:t/>
            </a:r>
            <a:br>
              <a:rPr lang="en-US" dirty="0" smtClean="0"/>
            </a:br>
            <a:r>
              <a:rPr lang="en-US" sz="1200" kern="1200" dirty="0" smtClean="0">
                <a:solidFill>
                  <a:schemeClr val="tx1"/>
                </a:solidFill>
                <a:effectLst/>
                <a:latin typeface="+mn-lt"/>
                <a:ea typeface="+mn-ea"/>
                <a:cs typeface="+mn-cs"/>
              </a:rPr>
              <a:t>The assessment focuses on observed and current health impacts in the United States as well as the future projections of impacts. Where possible, the report presents quantitative estimates of future impacts for the years 2030, 2050, and 2100.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How is the assessment organized? </a:t>
            </a:r>
          </a:p>
          <a:p>
            <a:r>
              <a:rPr lang="en-US" sz="1200" kern="1200" dirty="0" smtClean="0">
                <a:solidFill>
                  <a:schemeClr val="tx1"/>
                </a:solidFill>
                <a:effectLst/>
                <a:latin typeface="+mn-lt"/>
                <a:ea typeface="+mn-ea"/>
                <a:cs typeface="+mn-cs"/>
              </a:rPr>
              <a:t>The report assesses the scientific literature in eight focus areas:</a:t>
            </a:r>
          </a:p>
          <a:p>
            <a:pPr lvl="0"/>
            <a:r>
              <a:rPr lang="en-US" sz="1200" kern="1200" dirty="0" smtClean="0">
                <a:solidFill>
                  <a:schemeClr val="tx1"/>
                </a:solidFill>
                <a:effectLst/>
                <a:latin typeface="+mn-lt"/>
                <a:ea typeface="+mn-ea"/>
                <a:cs typeface="+mn-cs"/>
              </a:rPr>
              <a:t>Temperature Related Death and Illness; Air Quality Impacts; Extreme Weather; </a:t>
            </a:r>
            <a:r>
              <a:rPr lang="en-US" sz="1200" kern="1200" dirty="0" err="1" smtClean="0">
                <a:solidFill>
                  <a:schemeClr val="tx1"/>
                </a:solidFill>
                <a:effectLst/>
                <a:latin typeface="+mn-lt"/>
                <a:ea typeface="+mn-ea"/>
                <a:cs typeface="+mn-cs"/>
              </a:rPr>
              <a:t>Vectorborne</a:t>
            </a:r>
            <a:r>
              <a:rPr lang="en-US" sz="1200" kern="1200" dirty="0" smtClean="0">
                <a:solidFill>
                  <a:schemeClr val="tx1"/>
                </a:solidFill>
                <a:effectLst/>
                <a:latin typeface="+mn-lt"/>
                <a:ea typeface="+mn-ea"/>
                <a:cs typeface="+mn-cs"/>
              </a:rPr>
              <a:t> Disease; Water- Related Illnesses; Food Safety, Nutrition, and Distribution; Mental Health and Well-Being;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Populations of Concern</a:t>
            </a:r>
            <a:endParaRPr lang="en-US" dirty="0"/>
          </a:p>
        </p:txBody>
      </p:sp>
      <p:sp>
        <p:nvSpPr>
          <p:cNvPr id="4" name="Slide Number Placeholder 3"/>
          <p:cNvSpPr>
            <a:spLocks noGrp="1"/>
          </p:cNvSpPr>
          <p:nvPr>
            <p:ph type="sldNum" sz="quarter" idx="10"/>
          </p:nvPr>
        </p:nvSpPr>
        <p:spPr/>
        <p:txBody>
          <a:bodyPr/>
          <a:lstStyle/>
          <a:p>
            <a:fld id="{180BD7D9-828F-4354-9E55-FE8AC0FE8B7F}" type="slidenum">
              <a:rPr lang="en-US" smtClean="0"/>
              <a:pPr/>
              <a:t>2</a:t>
            </a:fld>
            <a:endParaRPr lang="en-US"/>
          </a:p>
        </p:txBody>
      </p:sp>
    </p:spTree>
    <p:extLst>
      <p:ext uri="{BB962C8B-B14F-4D97-AF65-F5344CB8AC3E}">
        <p14:creationId xmlns:p14="http://schemas.microsoft.com/office/powerpoint/2010/main" val="2145833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figure illustrates a pathway of how changes in Earth’s climate directly and indirectly affect human health. Examples listed in the center boxes show these key connections, such as increased temperatures due to climate change leading to more people experiencing or coming into contact with extreme heat, thus increasing the risk of heat-related illnesses.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gray side boxes indicate other factors that can positively or negatively influence a person’s risk of exposure and health outcomes, like access to healthcare, the physical environment (buildings, infrastructure, etc.) in which that person lives, and individual factors including race, gender, and age. These factors contribute to social and environmental disparities that make some communities particularly vulnerable to the health impacts of climate change.</a:t>
            </a:r>
            <a:br>
              <a:rPr lang="en-US" sz="1200" kern="1200" dirty="0" smtClean="0">
                <a:solidFill>
                  <a:schemeClr val="tx1"/>
                </a:solidFill>
                <a:effectLst/>
                <a:latin typeface="+mn-lt"/>
                <a:ea typeface="+mn-ea"/>
                <a:cs typeface="+mn-cs"/>
              </a:rPr>
            </a:br>
            <a:r>
              <a:rPr lang="en-US" baseline="0" dirty="0" smtClean="0">
                <a:effectLst/>
              </a:rPr>
              <a:t/>
            </a:r>
            <a:br>
              <a:rPr lang="en-US" baseline="0" dirty="0" smtClean="0">
                <a:effectLst/>
              </a:rPr>
            </a:br>
            <a:endParaRPr lang="en-US" dirty="0"/>
          </a:p>
        </p:txBody>
      </p:sp>
      <p:sp>
        <p:nvSpPr>
          <p:cNvPr id="4" name="Slide Number Placeholder 3"/>
          <p:cNvSpPr>
            <a:spLocks noGrp="1"/>
          </p:cNvSpPr>
          <p:nvPr>
            <p:ph type="sldNum" sz="quarter" idx="10"/>
          </p:nvPr>
        </p:nvSpPr>
        <p:spPr/>
        <p:txBody>
          <a:bodyPr/>
          <a:lstStyle/>
          <a:p>
            <a:fld id="{180BD7D9-828F-4354-9E55-FE8AC0FE8B7F}" type="slidenum">
              <a:rPr lang="en-US" smtClean="0"/>
              <a:pPr/>
              <a:t>3</a:t>
            </a:fld>
            <a:endParaRPr lang="en-US"/>
          </a:p>
        </p:txBody>
      </p:sp>
    </p:spTree>
    <p:extLst>
      <p:ext uri="{BB962C8B-B14F-4D97-AF65-F5344CB8AC3E}">
        <p14:creationId xmlns:p14="http://schemas.microsoft.com/office/powerpoint/2010/main" val="2904839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assessment identifies eight populations disproportionately affected by climate change—communities with environmental justice concerns, indigenous peoples, children, pregnant women, older adults, occupational groups, people with disabilities, and people with pre-existing medical conditions.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0BD7D9-828F-4354-9E55-FE8AC0FE8B7F}" type="slidenum">
              <a:rPr lang="en-US" smtClean="0"/>
              <a:pPr/>
              <a:t>4</a:t>
            </a:fld>
            <a:endParaRPr lang="en-US"/>
          </a:p>
        </p:txBody>
      </p:sp>
    </p:spTree>
    <p:extLst>
      <p:ext uri="{BB962C8B-B14F-4D97-AF65-F5344CB8AC3E}">
        <p14:creationId xmlns:p14="http://schemas.microsoft.com/office/powerpoint/2010/main" val="983930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communications materials for other populations of concern:</a:t>
            </a:r>
            <a:r>
              <a:rPr lang="en-US" baseline="0" dirty="0" smtClean="0"/>
              <a:t>  </a:t>
            </a:r>
          </a:p>
          <a:p>
            <a:r>
              <a:rPr lang="en-US" baseline="0" dirty="0" smtClean="0"/>
              <a:t>www.epa.gov/climate-impacts/climate-change-health-and-populations-concern</a:t>
            </a:r>
            <a:endParaRPr lang="en-US" dirty="0" smtClean="0"/>
          </a:p>
          <a:p>
            <a:endParaRPr lang="en-US" u="none" dirty="0">
              <a:solidFill>
                <a:schemeClr val="bg2">
                  <a:lumMod val="10000"/>
                </a:schemeClr>
              </a:solidFill>
            </a:endParaRPr>
          </a:p>
        </p:txBody>
      </p:sp>
      <p:sp>
        <p:nvSpPr>
          <p:cNvPr id="4" name="Slide Number Placeholder 3"/>
          <p:cNvSpPr>
            <a:spLocks noGrp="1"/>
          </p:cNvSpPr>
          <p:nvPr>
            <p:ph type="sldNum" sz="quarter" idx="10"/>
          </p:nvPr>
        </p:nvSpPr>
        <p:spPr/>
        <p:txBody>
          <a:bodyPr/>
          <a:lstStyle/>
          <a:p>
            <a:fld id="{180BD7D9-828F-4354-9E55-FE8AC0FE8B7F}" type="slidenum">
              <a:rPr lang="en-US" smtClean="0"/>
              <a:pPr/>
              <a:t>7</a:t>
            </a:fld>
            <a:endParaRPr lang="en-US"/>
          </a:p>
        </p:txBody>
      </p:sp>
    </p:spTree>
    <p:extLst>
      <p:ext uri="{BB962C8B-B14F-4D97-AF65-F5344CB8AC3E}">
        <p14:creationId xmlns:p14="http://schemas.microsoft.com/office/powerpoint/2010/main" val="4117528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BD7D9-828F-4354-9E55-FE8AC0FE8B7F}" type="slidenum">
              <a:rPr lang="en-US" smtClean="0"/>
              <a:pPr/>
              <a:t>8</a:t>
            </a:fld>
            <a:endParaRPr lang="en-US"/>
          </a:p>
        </p:txBody>
      </p:sp>
    </p:spTree>
    <p:extLst>
      <p:ext uri="{BB962C8B-B14F-4D97-AF65-F5344CB8AC3E}">
        <p14:creationId xmlns:p14="http://schemas.microsoft.com/office/powerpoint/2010/main" val="4117528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934" y="1251512"/>
            <a:ext cx="8773536" cy="5030018"/>
          </a:xfrm>
        </p:spPr>
        <p:txBody>
          <a:bodyPr/>
          <a:lstStyle>
            <a:lvl1pPr marL="457200" indent="-4572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quarter" idx="10" hasCustomPrompt="1"/>
          </p:nvPr>
        </p:nvSpPr>
        <p:spPr>
          <a:xfrm>
            <a:off x="184935" y="1"/>
            <a:ext cx="7181065" cy="986318"/>
          </a:xfrm>
        </p:spPr>
        <p:txBody>
          <a:bodyPr anchor="ctr">
            <a:noAutofit/>
          </a:bodyPr>
          <a:lstStyle>
            <a:lvl1pPr marL="0" indent="0">
              <a:buFontTx/>
              <a:buNone/>
              <a:defRPr sz="3200" b="1" baseline="0">
                <a:solidFill>
                  <a:schemeClr val="bg1"/>
                </a:solidFill>
              </a:defRPr>
            </a:lvl1pPr>
          </a:lstStyle>
          <a:p>
            <a:pPr lvl="0"/>
            <a:r>
              <a:rPr lang="en-US" dirty="0" smtClean="0"/>
              <a:t>This type of slide is for content. Click here to enter slide title.</a:t>
            </a:r>
          </a:p>
        </p:txBody>
      </p:sp>
    </p:spTree>
    <p:extLst>
      <p:ext uri="{BB962C8B-B14F-4D97-AF65-F5344CB8AC3E}">
        <p14:creationId xmlns:p14="http://schemas.microsoft.com/office/powerpoint/2010/main" val="27643114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33450" y="1057275"/>
            <a:ext cx="7277100" cy="4648200"/>
          </a:xfrm>
        </p:spPr>
        <p:txBody>
          <a:bodyPr>
            <a:normAutofit/>
          </a:bodyPr>
          <a:lstStyle>
            <a:lvl1pPr marL="0" indent="0" algn="ctr">
              <a:buFontTx/>
              <a:buNone/>
              <a:defRPr sz="3600" baseline="0">
                <a:solidFill>
                  <a:schemeClr val="bg1"/>
                </a:solidFill>
                <a:latin typeface="Georgia" panose="02040502050405020303" pitchFamily="18" charset="0"/>
              </a:defRPr>
            </a:lvl1pPr>
          </a:lstStyle>
          <a:p>
            <a:pPr lvl="0"/>
            <a:r>
              <a:rPr lang="en-US" dirty="0" smtClean="0"/>
              <a:t>This type of slide can be used for various things, like images, posing a question, or highlighting a key point. Either paste in your images, or click to enter your text.</a:t>
            </a:r>
          </a:p>
        </p:txBody>
      </p:sp>
    </p:spTree>
    <p:custDataLst>
      <p:tags r:id="rId1"/>
    </p:custDataLst>
    <p:extLst>
      <p:ext uri="{BB962C8B-B14F-4D97-AF65-F5344CB8AC3E}">
        <p14:creationId xmlns:p14="http://schemas.microsoft.com/office/powerpoint/2010/main" val="32045125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816" y="-9527"/>
            <a:ext cx="8574984" cy="923927"/>
          </a:xfrm>
        </p:spPr>
        <p:txBody>
          <a:bodyPr anchor="b">
            <a:normAutofit/>
          </a:bodyPr>
          <a:lstStyle>
            <a:lvl1pPr>
              <a:defRPr sz="300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34692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33450" y="1057275"/>
            <a:ext cx="7277100" cy="4648200"/>
          </a:xfrm>
        </p:spPr>
        <p:txBody>
          <a:bodyPr>
            <a:normAutofit/>
          </a:bodyPr>
          <a:lstStyle>
            <a:lvl1pPr marL="0" indent="0" algn="ctr">
              <a:buFontTx/>
              <a:buNone/>
              <a:defRPr sz="3600" baseline="0">
                <a:solidFill>
                  <a:schemeClr val="bg1"/>
                </a:solidFill>
                <a:latin typeface="Georgia" panose="02040502050405020303" pitchFamily="18" charset="0"/>
              </a:defRPr>
            </a:lvl1pPr>
          </a:lstStyle>
          <a:p>
            <a:pPr lvl="0"/>
            <a:r>
              <a:rPr lang="en-US" dirty="0" smtClean="0"/>
              <a:t>This type of slide can be used for various things, like images, posing a question, or highlighting a key point. Either paste in your images, or click to enter your text.</a:t>
            </a:r>
          </a:p>
        </p:txBody>
      </p:sp>
    </p:spTree>
    <p:custDataLst>
      <p:tags r:id="rId1"/>
    </p:custDataLst>
    <p:extLst>
      <p:ext uri="{BB962C8B-B14F-4D97-AF65-F5344CB8AC3E}">
        <p14:creationId xmlns:p14="http://schemas.microsoft.com/office/powerpoint/2010/main" val="29547704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816" y="-9527"/>
            <a:ext cx="8574984" cy="923927"/>
          </a:xfrm>
        </p:spPr>
        <p:txBody>
          <a:bodyPr anchor="b">
            <a:normAutofit/>
          </a:bodyPr>
          <a:lstStyle>
            <a:lvl1pPr>
              <a:defRPr sz="300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83091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ags" Target="../tags/tag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0" y="0"/>
            <a:ext cx="9144000" cy="6858000"/>
          </a:xfrm>
          <a:prstGeom prst="roundRect">
            <a:avLst>
              <a:gd name="adj" fmla="val 0"/>
            </a:avLst>
          </a:prstGeom>
          <a:gradFill flip="none" rotWithShape="1">
            <a:gsLst>
              <a:gs pos="0">
                <a:schemeClr val="bg1">
                  <a:lumMod val="85000"/>
                </a:schemeClr>
              </a:gs>
              <a:gs pos="49000">
                <a:schemeClr val="bg1"/>
              </a:gs>
              <a:gs pos="100000">
                <a:schemeClr val="bg1"/>
              </a:gs>
            </a:gsLst>
            <a:path path="circle">
              <a:fillToRect l="100000" t="100000"/>
            </a:path>
            <a:tileRect r="-100000" b="-100000"/>
          </a:gradFill>
          <a:ln w="762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F9D55-C2FB-469D-BCFC-CA4AD62244D8}" type="slidenum">
              <a:rPr lang="en-US" smtClean="0"/>
              <a:pPr/>
              <a:t>‹#›</a:t>
            </a:fld>
            <a:endParaRPr lang="en-US"/>
          </a:p>
        </p:txBody>
      </p:sp>
      <p:sp>
        <p:nvSpPr>
          <p:cNvPr id="9" name="Rectangle 8"/>
          <p:cNvSpPr/>
          <p:nvPr/>
        </p:nvSpPr>
        <p:spPr>
          <a:xfrm>
            <a:off x="0" y="0"/>
            <a:ext cx="9144000" cy="914400"/>
          </a:xfrm>
          <a:prstGeom prst="rect">
            <a:avLst/>
          </a:prstGeom>
          <a:solidFill>
            <a:srgbClr val="69B5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397286"/>
            <a:ext cx="8229600" cy="472887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111816" y="-9527"/>
            <a:ext cx="8574984" cy="932473"/>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55181" y="17092"/>
            <a:ext cx="2293065" cy="1828800"/>
          </a:xfrm>
          <a:prstGeom prst="rect">
            <a:avLst/>
          </a:prstGeom>
        </p:spPr>
      </p:pic>
    </p:spTree>
    <p:custDataLst>
      <p:tags r:id="rId5"/>
    </p:custDataLst>
    <p:extLst>
      <p:ext uri="{BB962C8B-B14F-4D97-AF65-F5344CB8AC3E}">
        <p14:creationId xmlns:p14="http://schemas.microsoft.com/office/powerpoint/2010/main" val="966856081"/>
      </p:ext>
    </p:extLst>
  </p:cSld>
  <p:clrMap bg1="lt1" tx1="dk1" bg2="lt2" tx2="dk2" accent1="accent1" accent2="accent2" accent3="accent3" accent4="accent4" accent5="accent5" accent6="accent6" hlink="hlink" folHlink="folHlink"/>
  <p:sldLayoutIdLst>
    <p:sldLayoutId id="2147483690" r:id="rId1"/>
    <p:sldLayoutId id="2147483694" r:id="rId2"/>
    <p:sldLayoutId id="2147483696" r:id="rId3"/>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a:solidFill>
            <a:schemeClr val="bg1"/>
          </a:solidFill>
          <a:latin typeface="+mn-lt"/>
          <a:ea typeface="+mj-ea"/>
          <a:cs typeface="+mj-cs"/>
        </a:defRPr>
      </a:lvl1pPr>
    </p:titleStyle>
    <p:bodyStyle>
      <a:lvl1pPr marL="0" indent="-457200" algn="l" defTabSz="914400" rtl="0" eaLnBrk="1" latinLnBrk="0" hangingPunct="1">
        <a:spcBef>
          <a:spcPct val="20000"/>
        </a:spcBef>
        <a:buClr>
          <a:srgbClr val="69B5DA"/>
        </a:buClr>
        <a:buFont typeface="Wingdings 2" panose="05020102010507070707" pitchFamily="18" charset="2"/>
        <a:buChar char=""/>
        <a:defRPr sz="3200" kern="1200">
          <a:solidFill>
            <a:schemeClr val="tx1">
              <a:lumMod val="75000"/>
            </a:schemeClr>
          </a:solidFill>
          <a:latin typeface="+mn-lt"/>
          <a:ea typeface="+mn-ea"/>
          <a:cs typeface="+mn-cs"/>
        </a:defRPr>
      </a:lvl1pPr>
      <a:lvl2pPr marL="914400" indent="-457200" algn="l" defTabSz="914400" rtl="0" eaLnBrk="1" latinLnBrk="0" hangingPunct="1">
        <a:spcBef>
          <a:spcPct val="20000"/>
        </a:spcBef>
        <a:buClr>
          <a:srgbClr val="69B5DA"/>
        </a:buClr>
        <a:buFont typeface="Calibri" panose="020F0502020204030204" pitchFamily="34" charset="0"/>
        <a:buChar char="•"/>
        <a:defRPr sz="28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Clr>
          <a:srgbClr val="69B5DA"/>
        </a:buClr>
        <a:buFont typeface="Arial" panose="020B0604020202020204" pitchFamily="34" charset="0"/>
        <a:buChar char="•"/>
        <a:defRPr sz="2400" kern="1200">
          <a:solidFill>
            <a:schemeClr val="tx1">
              <a:lumMod val="75000"/>
            </a:schemeClr>
          </a:solidFill>
          <a:latin typeface="+mn-lt"/>
          <a:ea typeface="+mn-ea"/>
          <a:cs typeface="+mn-cs"/>
        </a:defRPr>
      </a:lvl3pPr>
      <a:lvl4pPr marL="1600200" indent="-228600" algn="l" defTabSz="914400" rtl="0" eaLnBrk="1" latinLnBrk="0" hangingPunct="1">
        <a:spcBef>
          <a:spcPct val="20000"/>
        </a:spcBef>
        <a:buClr>
          <a:srgbClr val="69B5DA"/>
        </a:buClr>
        <a:buFont typeface="Arial" panose="020B0604020202020204" pitchFamily="34" charset="0"/>
        <a:buChar char="–"/>
        <a:defRPr sz="2000" kern="1200">
          <a:solidFill>
            <a:schemeClr val="tx1">
              <a:lumMod val="75000"/>
            </a:schemeClr>
          </a:solidFill>
          <a:latin typeface="+mn-lt"/>
          <a:ea typeface="+mn-ea"/>
          <a:cs typeface="+mn-cs"/>
        </a:defRPr>
      </a:lvl4pPr>
      <a:lvl5pPr marL="2057400" indent="-228600" algn="l" defTabSz="914400" rtl="0" eaLnBrk="1" latinLnBrk="0" hangingPunct="1">
        <a:spcBef>
          <a:spcPct val="20000"/>
        </a:spcBef>
        <a:buClr>
          <a:srgbClr val="69B5DA"/>
        </a:buClr>
        <a:buFont typeface="Arial" panose="020B0604020202020204" pitchFamily="34" charset="0"/>
        <a:buChar char="»"/>
        <a:defRPr sz="20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0" y="0"/>
            <a:ext cx="9144000" cy="6858000"/>
          </a:xfrm>
          <a:prstGeom prst="roundRect">
            <a:avLst>
              <a:gd name="adj" fmla="val 0"/>
            </a:avLst>
          </a:prstGeom>
          <a:gradFill flip="none" rotWithShape="1">
            <a:gsLst>
              <a:gs pos="0">
                <a:schemeClr val="bg1">
                  <a:lumMod val="85000"/>
                </a:schemeClr>
              </a:gs>
              <a:gs pos="49000">
                <a:schemeClr val="bg1"/>
              </a:gs>
              <a:gs pos="100000">
                <a:schemeClr val="bg1"/>
              </a:gs>
            </a:gsLst>
            <a:path path="circle">
              <a:fillToRect l="100000" t="100000"/>
            </a:path>
            <a:tileRect r="-100000" b="-100000"/>
          </a:gradFill>
          <a:ln w="762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F9D55-C2FB-469D-BCFC-CA4AD62244D8}" type="slidenum">
              <a:rPr lang="en-US" smtClean="0"/>
              <a:pPr/>
              <a:t>‹#›</a:t>
            </a:fld>
            <a:endParaRPr lang="en-US"/>
          </a:p>
        </p:txBody>
      </p:sp>
      <p:sp>
        <p:nvSpPr>
          <p:cNvPr id="9" name="Rectangle 8"/>
          <p:cNvSpPr/>
          <p:nvPr/>
        </p:nvSpPr>
        <p:spPr>
          <a:xfrm>
            <a:off x="0" y="0"/>
            <a:ext cx="9144000" cy="914400"/>
          </a:xfrm>
          <a:prstGeom prst="rect">
            <a:avLst/>
          </a:prstGeom>
          <a:solidFill>
            <a:srgbClr val="69B5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397286"/>
            <a:ext cx="8229600" cy="472887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111816" y="-9527"/>
            <a:ext cx="9032184" cy="932473"/>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Tree>
    <p:custDataLst>
      <p:tags r:id="rId4"/>
    </p:custDataLst>
    <p:extLst>
      <p:ext uri="{BB962C8B-B14F-4D97-AF65-F5344CB8AC3E}">
        <p14:creationId xmlns:p14="http://schemas.microsoft.com/office/powerpoint/2010/main" val="3296189478"/>
      </p:ext>
    </p:extLst>
  </p:cSld>
  <p:clrMap bg1="lt1" tx1="dk1" bg2="lt2" tx2="dk2" accent1="accent1" accent2="accent2" accent3="accent3" accent4="accent4" accent5="accent5" accent6="accent6" hlink="hlink" folHlink="folHlink"/>
  <p:sldLayoutIdLst>
    <p:sldLayoutId id="2147483700" r:id="rId1"/>
    <p:sldLayoutId id="2147483701"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a:solidFill>
            <a:schemeClr val="bg1"/>
          </a:solidFill>
          <a:latin typeface="+mn-lt"/>
          <a:ea typeface="+mj-ea"/>
          <a:cs typeface="+mj-cs"/>
        </a:defRPr>
      </a:lvl1pPr>
    </p:titleStyle>
    <p:bodyStyle>
      <a:lvl1pPr marL="0" indent="-457200" algn="l" defTabSz="914400" rtl="0" eaLnBrk="1" latinLnBrk="0" hangingPunct="1">
        <a:spcBef>
          <a:spcPct val="20000"/>
        </a:spcBef>
        <a:buClr>
          <a:srgbClr val="69B5DA"/>
        </a:buClr>
        <a:buFont typeface="Wingdings 2" panose="05020102010507070707" pitchFamily="18" charset="2"/>
        <a:buChar char=""/>
        <a:defRPr sz="3200" kern="1200">
          <a:solidFill>
            <a:schemeClr val="tx1">
              <a:lumMod val="75000"/>
            </a:schemeClr>
          </a:solidFill>
          <a:latin typeface="+mn-lt"/>
          <a:ea typeface="+mn-ea"/>
          <a:cs typeface="+mn-cs"/>
        </a:defRPr>
      </a:lvl1pPr>
      <a:lvl2pPr marL="914400" indent="-457200" algn="l" defTabSz="914400" rtl="0" eaLnBrk="1" latinLnBrk="0" hangingPunct="1">
        <a:spcBef>
          <a:spcPct val="20000"/>
        </a:spcBef>
        <a:buClr>
          <a:srgbClr val="69B5DA"/>
        </a:buClr>
        <a:buFont typeface="Calibri" panose="020F0502020204030204" pitchFamily="34" charset="0"/>
        <a:buChar char="•"/>
        <a:defRPr sz="28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Clr>
          <a:srgbClr val="69B5DA"/>
        </a:buClr>
        <a:buFont typeface="Arial" panose="020B0604020202020204" pitchFamily="34" charset="0"/>
        <a:buChar char="•"/>
        <a:defRPr sz="2400" kern="1200">
          <a:solidFill>
            <a:schemeClr val="tx1">
              <a:lumMod val="75000"/>
            </a:schemeClr>
          </a:solidFill>
          <a:latin typeface="+mn-lt"/>
          <a:ea typeface="+mn-ea"/>
          <a:cs typeface="+mn-cs"/>
        </a:defRPr>
      </a:lvl3pPr>
      <a:lvl4pPr marL="1600200" indent="-228600" algn="l" defTabSz="914400" rtl="0" eaLnBrk="1" latinLnBrk="0" hangingPunct="1">
        <a:spcBef>
          <a:spcPct val="20000"/>
        </a:spcBef>
        <a:buClr>
          <a:srgbClr val="69B5DA"/>
        </a:buClr>
        <a:buFont typeface="Arial" panose="020B0604020202020204" pitchFamily="34" charset="0"/>
        <a:buChar char="–"/>
        <a:defRPr sz="2000" kern="1200">
          <a:solidFill>
            <a:schemeClr val="tx1">
              <a:lumMod val="75000"/>
            </a:schemeClr>
          </a:solidFill>
          <a:latin typeface="+mn-lt"/>
          <a:ea typeface="+mn-ea"/>
          <a:cs typeface="+mn-cs"/>
        </a:defRPr>
      </a:lvl4pPr>
      <a:lvl5pPr marL="2057400" indent="-228600" algn="l" defTabSz="914400" rtl="0" eaLnBrk="1" latinLnBrk="0" hangingPunct="1">
        <a:spcBef>
          <a:spcPct val="20000"/>
        </a:spcBef>
        <a:buClr>
          <a:srgbClr val="69B5DA"/>
        </a:buClr>
        <a:buFont typeface="Arial" panose="020B0604020202020204" pitchFamily="34" charset="0"/>
        <a:buChar char="»"/>
        <a:defRPr sz="20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epa.gov/climate-impacts/communicating-vulnerabilities-climate-change-existing-health-condition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www.epa.gov/climate-impact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health2016.globalchange.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tfile01\DATA1\Common\ERD\COOLIT-CLIMECON4_EPA-CCD\Task Orders\COOLIT 010 Support for Climate Communication Products - Health\task 5\fact sheet outreach\draft kits for EPA\PPT headers\Existing_PP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8" y="1478"/>
            <a:ext cx="9144000" cy="30057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456" y="2401356"/>
            <a:ext cx="9222956" cy="914400"/>
          </a:xfrm>
          <a:prstGeom prst="rect">
            <a:avLst/>
          </a:prstGeom>
          <a:solidFill>
            <a:srgbClr val="69B5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p:cNvSpPr txBox="1">
            <a:spLocks/>
          </p:cNvSpPr>
          <p:nvPr/>
        </p:nvSpPr>
        <p:spPr>
          <a:xfrm>
            <a:off x="666570" y="3831377"/>
            <a:ext cx="6127334" cy="1142227"/>
          </a:xfrm>
          <a:prstGeom prst="rect">
            <a:avLst/>
          </a:prstGeom>
        </p:spPr>
        <p:txBody>
          <a:bodyPr>
            <a:noAutofit/>
          </a:bodyPr>
          <a:lstStyle>
            <a:lvl1pPr marL="0" indent="-457200" algn="l" defTabSz="914400" rtl="0" eaLnBrk="1" latinLnBrk="0" hangingPunct="1">
              <a:spcBef>
                <a:spcPct val="20000"/>
              </a:spcBef>
              <a:buClr>
                <a:schemeClr val="accent1"/>
              </a:buClr>
              <a:buFont typeface="Wingdings 2" panose="05020102010507070707" pitchFamily="18" charset="2"/>
              <a:buChar char=""/>
              <a:defRPr sz="3200" kern="1200">
                <a:solidFill>
                  <a:schemeClr val="tx1">
                    <a:lumMod val="75000"/>
                  </a:schemeClr>
                </a:solidFill>
                <a:latin typeface="+mn-lt"/>
                <a:ea typeface="+mn-ea"/>
                <a:cs typeface="+mn-cs"/>
              </a:defRPr>
            </a:lvl1pPr>
            <a:lvl2pPr marL="914400" indent="-457200" algn="l" defTabSz="914400" rtl="0" eaLnBrk="1" latinLnBrk="0" hangingPunct="1">
              <a:spcBef>
                <a:spcPct val="20000"/>
              </a:spcBef>
              <a:buClr>
                <a:schemeClr val="accent1"/>
              </a:buClr>
              <a:buFont typeface="Calibri" panose="020F0502020204030204" pitchFamily="34" charset="0"/>
              <a:buChar char="•"/>
              <a:defRPr sz="28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buNone/>
            </a:pPr>
            <a:r>
              <a:rPr lang="en-US" sz="4400" b="1" dirty="0" smtClean="0">
                <a:solidFill>
                  <a:schemeClr val="tx1"/>
                </a:solidFill>
              </a:rPr>
              <a:t>Climate Change</a:t>
            </a:r>
            <a:r>
              <a:rPr lang="en-US" sz="4400" b="1" dirty="0">
                <a:solidFill>
                  <a:schemeClr val="tx1"/>
                </a:solidFill>
              </a:rPr>
              <a:t> </a:t>
            </a:r>
            <a:r>
              <a:rPr lang="en-US" sz="4400" b="1" dirty="0" smtClean="0">
                <a:solidFill>
                  <a:schemeClr val="tx1"/>
                </a:solidFill>
              </a:rPr>
              <a:t>and the Health of People with Existing Medical Conditions</a:t>
            </a:r>
            <a:endParaRPr lang="en-US" sz="4400" b="1"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7335" y="1928841"/>
            <a:ext cx="3106089" cy="2477215"/>
          </a:xfrm>
          <a:prstGeom prst="rect">
            <a:avLst/>
          </a:prstGeom>
        </p:spPr>
      </p:pic>
    </p:spTree>
    <p:extLst>
      <p:ext uri="{BB962C8B-B14F-4D97-AF65-F5344CB8AC3E}">
        <p14:creationId xmlns:p14="http://schemas.microsoft.com/office/powerpoint/2010/main" val="3879627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816" y="1210695"/>
            <a:ext cx="5709110" cy="5118753"/>
          </a:xfrm>
        </p:spPr>
        <p:txBody>
          <a:bodyPr>
            <a:noAutofit/>
          </a:bodyPr>
          <a:lstStyle/>
          <a:p>
            <a:pPr marL="228600" lvl="2" indent="0" fontAlgn="base">
              <a:lnSpc>
                <a:spcPct val="80000"/>
              </a:lnSpc>
              <a:spcBef>
                <a:spcPts val="600"/>
              </a:spcBef>
              <a:spcAft>
                <a:spcPts val="400"/>
              </a:spcAft>
              <a:buClr>
                <a:schemeClr val="accent1">
                  <a:lumMod val="50000"/>
                </a:schemeClr>
              </a:buClr>
              <a:buSzPct val="80000"/>
              <a:buNone/>
            </a:pPr>
            <a:r>
              <a:rPr lang="en-US" b="1" dirty="0" smtClean="0" bmk="_Toc378587540">
                <a:solidFill>
                  <a:schemeClr val="tx1"/>
                </a:solidFill>
              </a:rPr>
              <a:t>What is it? </a:t>
            </a:r>
          </a:p>
          <a:p>
            <a:pPr marL="457200" lvl="1" indent="-274320">
              <a:spcBef>
                <a:spcPts val="0"/>
              </a:spcBef>
              <a:buSzPct val="150000"/>
              <a:buFont typeface="Arial" panose="020B0604020202020204" pitchFamily="34" charset="0"/>
              <a:buChar char="•"/>
            </a:pPr>
            <a:r>
              <a:rPr lang="en-US" sz="1800" dirty="0" smtClean="0">
                <a:solidFill>
                  <a:schemeClr val="tx1"/>
                </a:solidFill>
              </a:rPr>
              <a:t>An assessment of the risks </a:t>
            </a:r>
            <a:r>
              <a:rPr lang="en-US" sz="1800" dirty="0">
                <a:solidFill>
                  <a:schemeClr val="tx1"/>
                </a:solidFill>
              </a:rPr>
              <a:t>climate change poses to human health in the United </a:t>
            </a:r>
            <a:r>
              <a:rPr lang="en-US" sz="1800" dirty="0" smtClean="0">
                <a:solidFill>
                  <a:schemeClr val="tx1"/>
                </a:solidFill>
              </a:rPr>
              <a:t>States </a:t>
            </a:r>
          </a:p>
          <a:p>
            <a:pPr marL="457200" lvl="1" indent="-274320">
              <a:spcBef>
                <a:spcPts val="0"/>
              </a:spcBef>
              <a:buSzPct val="150000"/>
              <a:buFont typeface="Arial" panose="020B0604020202020204" pitchFamily="34" charset="0"/>
              <a:buChar char="•"/>
            </a:pPr>
            <a:r>
              <a:rPr lang="en-US" sz="1800" dirty="0" smtClean="0">
                <a:solidFill>
                  <a:schemeClr val="tx1"/>
                </a:solidFill>
              </a:rPr>
              <a:t>An Interagency product of the US Global Change Research Program (USGCRP)</a:t>
            </a:r>
          </a:p>
          <a:p>
            <a:pPr marL="457200" lvl="1" indent="-274320">
              <a:spcBef>
                <a:spcPts val="0"/>
              </a:spcBef>
              <a:buSzPct val="150000"/>
              <a:buFont typeface="Arial" panose="020B0604020202020204" pitchFamily="34" charset="0"/>
              <a:buChar char="•"/>
            </a:pPr>
            <a:r>
              <a:rPr lang="en-US" sz="1800" dirty="0" smtClean="0">
                <a:solidFill>
                  <a:schemeClr val="tx1"/>
                </a:solidFill>
              </a:rPr>
              <a:t>Part of the ongoing National Climate Assessment (NCA) process</a:t>
            </a:r>
            <a:br>
              <a:rPr lang="en-US" sz="1800" dirty="0" smtClean="0">
                <a:solidFill>
                  <a:schemeClr val="tx1"/>
                </a:solidFill>
              </a:rPr>
            </a:br>
            <a:endParaRPr lang="en-US" sz="1800" dirty="0" smtClean="0">
              <a:solidFill>
                <a:schemeClr val="tx1"/>
              </a:solidFill>
            </a:endParaRPr>
          </a:p>
          <a:p>
            <a:pPr marL="228600" lvl="2" indent="0" fontAlgn="base">
              <a:lnSpc>
                <a:spcPct val="80000"/>
              </a:lnSpc>
              <a:spcBef>
                <a:spcPts val="600"/>
              </a:spcBef>
              <a:spcAft>
                <a:spcPts val="400"/>
              </a:spcAft>
              <a:buClr>
                <a:schemeClr val="accent1">
                  <a:lumMod val="50000"/>
                </a:schemeClr>
              </a:buClr>
              <a:buSzPct val="80000"/>
              <a:buNone/>
            </a:pPr>
            <a:r>
              <a:rPr lang="en-US" b="1" dirty="0" smtClean="0" bmk="_Toc378587540">
                <a:solidFill>
                  <a:schemeClr val="tx1"/>
                </a:solidFill>
              </a:rPr>
              <a:t>Who wrote it? </a:t>
            </a:r>
          </a:p>
          <a:p>
            <a:pPr marL="457200" lvl="1" indent="-274320">
              <a:spcBef>
                <a:spcPts val="0"/>
              </a:spcBef>
              <a:buSzPct val="150000"/>
              <a:buFont typeface="Arial" panose="020B0604020202020204" pitchFamily="34" charset="0"/>
              <a:buChar char="•"/>
            </a:pPr>
            <a:r>
              <a:rPr lang="en-US" sz="1800" dirty="0" smtClean="0">
                <a:solidFill>
                  <a:schemeClr val="tx1"/>
                </a:solidFill>
              </a:rPr>
              <a:t>A team of ~100 Federal employees, contractors, and grantees from eight U.S. Federal agencies: HHS (NIH, CDC, NIOSH, ASPR, FDA, SAMHSA), NOAA, EPA, USDA, NASA, USGS, DOD (USUHS), VA. </a:t>
            </a:r>
          </a:p>
        </p:txBody>
      </p:sp>
      <p:pic>
        <p:nvPicPr>
          <p:cNvPr id="9" name="Picture 8" descr="cover.jpg"/>
          <p:cNvPicPr>
            <a:picLocks noChangeAspect="1"/>
          </p:cNvPicPr>
          <p:nvPr/>
        </p:nvPicPr>
        <p:blipFill>
          <a:blip r:embed="rId3" cstate="print"/>
          <a:stretch>
            <a:fillRect/>
          </a:stretch>
        </p:blipFill>
        <p:spPr>
          <a:xfrm>
            <a:off x="6347776" y="2055661"/>
            <a:ext cx="2551367" cy="3297642"/>
          </a:xfrm>
          <a:prstGeom prst="rect">
            <a:avLst/>
          </a:prstGeom>
        </p:spPr>
      </p:pic>
      <p:sp>
        <p:nvSpPr>
          <p:cNvPr id="10" name="TextBox 9"/>
          <p:cNvSpPr txBox="1"/>
          <p:nvPr/>
        </p:nvSpPr>
        <p:spPr>
          <a:xfrm>
            <a:off x="6102921" y="5353303"/>
            <a:ext cx="3041079" cy="338554"/>
          </a:xfrm>
          <a:prstGeom prst="rect">
            <a:avLst/>
          </a:prstGeom>
          <a:noFill/>
        </p:spPr>
        <p:txBody>
          <a:bodyPr wrap="square" rtlCol="0">
            <a:spAutoFit/>
          </a:bodyPr>
          <a:lstStyle/>
          <a:p>
            <a:r>
              <a:rPr lang="en-US" sz="1600" b="1" dirty="0" smtClean="0"/>
              <a:t>Health2016.globalchange.gov</a:t>
            </a:r>
            <a:endParaRPr lang="en-US" sz="1600" b="1" dirty="0"/>
          </a:p>
        </p:txBody>
      </p:sp>
      <p:sp>
        <p:nvSpPr>
          <p:cNvPr id="2" name="Rectangle 1"/>
          <p:cNvSpPr/>
          <p:nvPr/>
        </p:nvSpPr>
        <p:spPr>
          <a:xfrm>
            <a:off x="543589" y="5927091"/>
            <a:ext cx="8143211" cy="781752"/>
          </a:xfrm>
          <a:prstGeom prst="rect">
            <a:avLst/>
          </a:prstGeom>
        </p:spPr>
        <p:txBody>
          <a:bodyPr wrap="square">
            <a:spAutoFit/>
          </a:bodyPr>
          <a:lstStyle/>
          <a:p>
            <a:pPr marL="0" lvl="1" fontAlgn="base">
              <a:lnSpc>
                <a:spcPct val="80000"/>
              </a:lnSpc>
              <a:spcBef>
                <a:spcPts val="600"/>
              </a:spcBef>
              <a:spcAft>
                <a:spcPts val="400"/>
              </a:spcAft>
              <a:buClr>
                <a:srgbClr val="4F81BD">
                  <a:lumMod val="50000"/>
                </a:srgbClr>
              </a:buClr>
              <a:buSzPct val="80000"/>
            </a:pPr>
            <a:r>
              <a:rPr lang="en-US" sz="2800" b="1" dirty="0" smtClean="0">
                <a:solidFill>
                  <a:prstClr val="black"/>
                </a:solidFill>
              </a:rPr>
              <a:t>“Climate </a:t>
            </a:r>
            <a:r>
              <a:rPr lang="en-US" sz="2800" b="1" dirty="0">
                <a:solidFill>
                  <a:prstClr val="black"/>
                </a:solidFill>
              </a:rPr>
              <a:t>change is a significant threat to the health of the American people</a:t>
            </a:r>
            <a:r>
              <a:rPr lang="en-US" sz="2800" b="1" dirty="0" smtClean="0">
                <a:solidFill>
                  <a:prstClr val="black"/>
                </a:solidFill>
              </a:rPr>
              <a:t>.” </a:t>
            </a:r>
            <a:endParaRPr lang="en-US" sz="2800" b="1" dirty="0">
              <a:solidFill>
                <a:prstClr val="black"/>
              </a:solidFill>
            </a:endParaRPr>
          </a:p>
        </p:txBody>
      </p:sp>
      <p:sp>
        <p:nvSpPr>
          <p:cNvPr id="8" name="Title 7"/>
          <p:cNvSpPr>
            <a:spLocks noGrp="1"/>
          </p:cNvSpPr>
          <p:nvPr>
            <p:ph type="title"/>
          </p:nvPr>
        </p:nvSpPr>
        <p:spPr/>
        <p:txBody>
          <a:bodyPr/>
          <a:lstStyle/>
          <a:p>
            <a:r>
              <a:rPr lang="en-US" dirty="0" smtClean="0"/>
              <a:t>The US Climate Health Assessment</a:t>
            </a:r>
            <a:endParaRPr lang="en-US" dirty="0"/>
          </a:p>
        </p:txBody>
      </p:sp>
    </p:spTree>
    <p:extLst>
      <p:ext uri="{BB962C8B-B14F-4D97-AF65-F5344CB8AC3E}">
        <p14:creationId xmlns:p14="http://schemas.microsoft.com/office/powerpoint/2010/main" val="43715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900" dirty="0" smtClean="0"/>
              <a:t>How Climate Change Can Impact Health</a:t>
            </a:r>
            <a:endParaRPr lang="en-US" sz="2900" dirty="0"/>
          </a:p>
        </p:txBody>
      </p:sp>
      <p:pic>
        <p:nvPicPr>
          <p:cNvPr id="3" name="Picture 2"/>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932795" y="980721"/>
            <a:ext cx="7278410" cy="5719883"/>
          </a:xfrm>
          <a:prstGeom prst="rect">
            <a:avLst/>
          </a:prstGeom>
        </p:spPr>
      </p:pic>
    </p:spTree>
    <p:extLst>
      <p:ext uri="{BB962C8B-B14F-4D97-AF65-F5344CB8AC3E}">
        <p14:creationId xmlns:p14="http://schemas.microsoft.com/office/powerpoint/2010/main" val="1795210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Vulnerability</a:t>
            </a:r>
            <a:endParaRPr lang="en-US" dirty="0"/>
          </a:p>
        </p:txBody>
      </p:sp>
      <p:sp>
        <p:nvSpPr>
          <p:cNvPr id="3" name="Content Placeholder 2"/>
          <p:cNvSpPr>
            <a:spLocks noGrp="1"/>
          </p:cNvSpPr>
          <p:nvPr>
            <p:ph idx="1"/>
          </p:nvPr>
        </p:nvSpPr>
        <p:spPr/>
        <p:txBody>
          <a:bodyPr>
            <a:normAutofit fontScale="92500" lnSpcReduction="20000"/>
          </a:bodyPr>
          <a:lstStyle/>
          <a:p>
            <a:pPr indent="0">
              <a:buNone/>
            </a:pPr>
            <a:r>
              <a:rPr lang="en-US" dirty="0"/>
              <a:t>Vulnerability is the tendency or predisposition </a:t>
            </a:r>
            <a:endParaRPr lang="en-US" dirty="0" smtClean="0"/>
          </a:p>
          <a:p>
            <a:pPr indent="0">
              <a:buNone/>
            </a:pPr>
            <a:r>
              <a:rPr lang="en-US" dirty="0" smtClean="0"/>
              <a:t>to </a:t>
            </a:r>
            <a:r>
              <a:rPr lang="en-US" dirty="0"/>
              <a:t>be adversely affected by climate-related health effects, and encompasses three elements: </a:t>
            </a:r>
            <a:r>
              <a:rPr lang="en-US" dirty="0" smtClean="0"/>
              <a:t/>
            </a:r>
            <a:br>
              <a:rPr lang="en-US" dirty="0" smtClean="0"/>
            </a:br>
            <a:endParaRPr lang="en-US" dirty="0" smtClean="0"/>
          </a:p>
          <a:p>
            <a:pPr marL="457200"/>
            <a:r>
              <a:rPr lang="en-US" dirty="0" smtClean="0"/>
              <a:t>exposure</a:t>
            </a:r>
          </a:p>
          <a:p>
            <a:pPr marL="457200"/>
            <a:r>
              <a:rPr lang="en-US" dirty="0" smtClean="0"/>
              <a:t>sensitivity </a:t>
            </a:r>
            <a:r>
              <a:rPr lang="en-US" dirty="0"/>
              <a:t>or susceptibility to </a:t>
            </a:r>
            <a:r>
              <a:rPr lang="en-US" dirty="0" smtClean="0"/>
              <a:t>harm</a:t>
            </a:r>
          </a:p>
          <a:p>
            <a:pPr marL="457200"/>
            <a:r>
              <a:rPr lang="en-US" dirty="0" smtClean="0"/>
              <a:t>the </a:t>
            </a:r>
            <a:r>
              <a:rPr lang="en-US" dirty="0"/>
              <a:t>capacity to adapt to or respond to a climate change threat.  </a:t>
            </a:r>
            <a:endParaRPr lang="en-US" dirty="0" smtClean="0"/>
          </a:p>
          <a:p>
            <a:pPr indent="0">
              <a:buNone/>
            </a:pPr>
            <a:endParaRPr lang="en-US" dirty="0"/>
          </a:p>
          <a:p>
            <a:pPr indent="0">
              <a:buNone/>
            </a:pPr>
            <a:r>
              <a:rPr lang="en-US" dirty="0" smtClean="0"/>
              <a:t>While </a:t>
            </a:r>
            <a:r>
              <a:rPr lang="en-US" dirty="0"/>
              <a:t>all Americans are affected by climate change, some groups are disproportionately vulnerable to climate health </a:t>
            </a:r>
            <a:r>
              <a:rPr lang="en-US" dirty="0" smtClean="0"/>
              <a:t>impacts.</a:t>
            </a:r>
            <a:endParaRPr lang="en-US" dirty="0"/>
          </a:p>
        </p:txBody>
      </p:sp>
    </p:spTree>
    <p:extLst>
      <p:ext uri="{BB962C8B-B14F-4D97-AF65-F5344CB8AC3E}">
        <p14:creationId xmlns:p14="http://schemas.microsoft.com/office/powerpoint/2010/main" val="52849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Existing Medical Conditions and </a:t>
            </a:r>
            <a:br>
              <a:rPr lang="en-US" dirty="0" smtClean="0"/>
            </a:br>
            <a:r>
              <a:rPr lang="en-US" dirty="0" smtClean="0"/>
              <a:t>Climate Change</a:t>
            </a:r>
            <a:endParaRPr lang="en-US" dirty="0"/>
          </a:p>
        </p:txBody>
      </p:sp>
      <p:sp>
        <p:nvSpPr>
          <p:cNvPr id="3" name="Content Placeholder 2"/>
          <p:cNvSpPr>
            <a:spLocks noGrp="1"/>
          </p:cNvSpPr>
          <p:nvPr>
            <p:ph idx="1"/>
          </p:nvPr>
        </p:nvSpPr>
        <p:spPr>
          <a:xfrm>
            <a:off x="94583" y="1349990"/>
            <a:ext cx="8229600" cy="5192701"/>
          </a:xfrm>
        </p:spPr>
        <p:txBody>
          <a:bodyPr>
            <a:noAutofit/>
          </a:bodyPr>
          <a:lstStyle/>
          <a:p>
            <a:pPr marL="457200"/>
            <a:r>
              <a:rPr lang="en-US" sz="2600" dirty="0"/>
              <a:t>People with existing medical conditions are at increased risk for illness and death from climate change-related impacts on </a:t>
            </a:r>
            <a:r>
              <a:rPr lang="en-US" sz="2600" dirty="0" smtClean="0"/>
              <a:t>health including:</a:t>
            </a:r>
            <a:br>
              <a:rPr lang="en-US" sz="2600" dirty="0" smtClean="0"/>
            </a:br>
            <a:endParaRPr lang="en-US" sz="2600" dirty="0" smtClean="0"/>
          </a:p>
          <a:p>
            <a:pPr lvl="1"/>
            <a:r>
              <a:rPr lang="en-US" sz="2400" dirty="0" smtClean="0"/>
              <a:t>changing </a:t>
            </a:r>
            <a:r>
              <a:rPr lang="en-US" sz="2400" dirty="0"/>
              <a:t>exposures to extreme </a:t>
            </a:r>
            <a:r>
              <a:rPr lang="en-US" sz="2400" dirty="0" smtClean="0"/>
              <a:t>heat</a:t>
            </a:r>
          </a:p>
          <a:p>
            <a:pPr lvl="1"/>
            <a:r>
              <a:rPr lang="en-US" sz="2400" dirty="0" smtClean="0"/>
              <a:t>extreme </a:t>
            </a:r>
            <a:r>
              <a:rPr lang="en-US" sz="2400" dirty="0"/>
              <a:t>weather </a:t>
            </a:r>
            <a:r>
              <a:rPr lang="en-US" sz="2400" dirty="0" smtClean="0"/>
              <a:t>events</a:t>
            </a:r>
          </a:p>
          <a:p>
            <a:pPr lvl="1"/>
            <a:r>
              <a:rPr lang="en-US" sz="2400" dirty="0" smtClean="0"/>
              <a:t>poor </a:t>
            </a:r>
            <a:r>
              <a:rPr lang="en-US" sz="2400" dirty="0"/>
              <a:t>air </a:t>
            </a:r>
            <a:r>
              <a:rPr lang="en-US" sz="2400" dirty="0" smtClean="0"/>
              <a:t>quality</a:t>
            </a:r>
            <a:endParaRPr lang="en-US" sz="2400" dirty="0"/>
          </a:p>
          <a:p>
            <a:pPr lvl="1"/>
            <a:endParaRPr lang="en-US" sz="2600" dirty="0" smtClean="0"/>
          </a:p>
          <a:p>
            <a:pPr marL="342900" indent="-342900"/>
            <a:r>
              <a:rPr lang="en-US" sz="2600" dirty="0" smtClean="0"/>
              <a:t>Existing </a:t>
            </a:r>
            <a:r>
              <a:rPr lang="en-US" sz="2600" dirty="0"/>
              <a:t>medical conditions can make individuals more sensitive to these exposures, increasing the potential for health impacts and worsening symptoms</a:t>
            </a:r>
            <a:r>
              <a:rPr lang="en-US" sz="2600" dirty="0" smtClean="0"/>
              <a:t>.</a:t>
            </a:r>
            <a:endParaRPr lang="en-US" sz="26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1611" y="2861077"/>
            <a:ext cx="2617237" cy="173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8093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Chronic Medical Conditions</a:t>
            </a:r>
            <a:endParaRPr lang="en-US" dirty="0"/>
          </a:p>
        </p:txBody>
      </p:sp>
      <p:sp>
        <p:nvSpPr>
          <p:cNvPr id="3" name="Content Placeholder 2"/>
          <p:cNvSpPr>
            <a:spLocks noGrp="1"/>
          </p:cNvSpPr>
          <p:nvPr>
            <p:ph idx="1"/>
          </p:nvPr>
        </p:nvSpPr>
        <p:spPr>
          <a:xfrm>
            <a:off x="425668" y="1097742"/>
            <a:ext cx="8229600" cy="5129638"/>
          </a:xfrm>
        </p:spPr>
        <p:txBody>
          <a:bodyPr>
            <a:noAutofit/>
          </a:bodyPr>
          <a:lstStyle/>
          <a:p>
            <a:pPr indent="0">
              <a:buNone/>
            </a:pPr>
            <a:r>
              <a:rPr lang="en-US" sz="2000" dirty="0" smtClean="0"/>
              <a:t>People with the following illnesses should be aware that: </a:t>
            </a:r>
          </a:p>
          <a:p>
            <a:pPr indent="0">
              <a:buNone/>
            </a:pPr>
            <a:endParaRPr lang="en-US" sz="1100" dirty="0"/>
          </a:p>
          <a:p>
            <a:pPr marL="342900" indent="-342900"/>
            <a:r>
              <a:rPr lang="en-US" sz="1800" b="1" dirty="0"/>
              <a:t>Heart Disease</a:t>
            </a:r>
            <a:r>
              <a:rPr lang="en-US" sz="1800" dirty="0"/>
              <a:t>. Drugs used to treat heart diseases, such as diuretics and </a:t>
            </a:r>
            <a:r>
              <a:rPr lang="en-US" sz="1800" dirty="0" smtClean="0"/>
              <a:t>beta-blockers, can </a:t>
            </a:r>
            <a:r>
              <a:rPr lang="en-US" sz="1800" dirty="0"/>
              <a:t>make people with heart disease more sensitive to heat stress.</a:t>
            </a:r>
          </a:p>
          <a:p>
            <a:pPr marL="342900" indent="-342900"/>
            <a:r>
              <a:rPr lang="en-US" sz="1800" b="1" dirty="0"/>
              <a:t>Diabetes</a:t>
            </a:r>
            <a:r>
              <a:rPr lang="en-US" sz="1800" dirty="0"/>
              <a:t>. Diabetes increases sensitivity to heat stress. Extreme weather events can also present challenges for diabetics because these events can limit access to healthcare, medicine, and food needed to stay healthy.</a:t>
            </a:r>
          </a:p>
          <a:p>
            <a:pPr marL="342900" indent="-342900"/>
            <a:r>
              <a:rPr lang="en-US" sz="1800" b="1" dirty="0"/>
              <a:t>Asthma and </a:t>
            </a:r>
            <a:r>
              <a:rPr lang="en-US" sz="1800" b="1" dirty="0" smtClean="0"/>
              <a:t>COPD</a:t>
            </a:r>
            <a:r>
              <a:rPr lang="en-US" sz="1800" dirty="0" smtClean="0"/>
              <a:t>. </a:t>
            </a:r>
            <a:r>
              <a:rPr lang="en-US" sz="1800" dirty="0"/>
              <a:t>Patients with asthma and COPD are more sensitive than the general population to changes in outdoor air quality made worse by climate change. </a:t>
            </a:r>
            <a:endParaRPr lang="en-US" sz="1800" dirty="0" smtClean="0"/>
          </a:p>
          <a:p>
            <a:pPr marL="342900" indent="-342900"/>
            <a:r>
              <a:rPr lang="en-US" sz="1800" b="1" dirty="0" smtClean="0"/>
              <a:t>Alzheimer’s </a:t>
            </a:r>
            <a:r>
              <a:rPr lang="en-US" sz="1800" b="1" dirty="0"/>
              <a:t>Disease</a:t>
            </a:r>
            <a:r>
              <a:rPr lang="en-US" sz="1800" dirty="0"/>
              <a:t>. Alzheimer’s disease can impair judgment and responses in a crisis situation, such as an extreme weather event, which can place people at greater risk.</a:t>
            </a:r>
          </a:p>
          <a:p>
            <a:pPr marL="342900" indent="-342900"/>
            <a:r>
              <a:rPr lang="en-US" sz="1800" b="1" dirty="0"/>
              <a:t>Mental Illness</a:t>
            </a:r>
            <a:r>
              <a:rPr lang="en-US" sz="1800" dirty="0"/>
              <a:t>. Some medications for certain mental illnesses can increase sensitivity to heat stress. Extreme weather events may also disrupt communication lines and social support networks that people with mental illnesses need to stay </a:t>
            </a:r>
            <a:r>
              <a:rPr lang="en-US" sz="1800" dirty="0" smtClean="0"/>
              <a:t>healthy.</a:t>
            </a:r>
            <a:endParaRPr lang="en-US" sz="1800" dirty="0"/>
          </a:p>
        </p:txBody>
      </p:sp>
    </p:spTree>
    <p:extLst>
      <p:ext uri="{BB962C8B-B14F-4D97-AF65-F5344CB8AC3E}">
        <p14:creationId xmlns:p14="http://schemas.microsoft.com/office/powerpoint/2010/main" val="3314492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508" y="1102660"/>
            <a:ext cx="8526206" cy="5602939"/>
          </a:xfrm>
        </p:spPr>
        <p:txBody>
          <a:bodyPr>
            <a:normAutofit/>
          </a:bodyPr>
          <a:lstStyle/>
          <a:p>
            <a:pPr indent="0">
              <a:buNone/>
            </a:pPr>
            <a:r>
              <a:rPr lang="en-US" b="1" dirty="0" smtClean="0"/>
              <a:t>Factsheet</a:t>
            </a:r>
            <a:r>
              <a:rPr lang="en-US" b="1" dirty="0" smtClean="0"/>
              <a:t>: </a:t>
            </a:r>
            <a:r>
              <a:rPr lang="en-US" b="1" i="1" dirty="0" smtClean="0"/>
              <a:t>Climate Change and the </a:t>
            </a:r>
          </a:p>
          <a:p>
            <a:pPr indent="0">
              <a:buNone/>
            </a:pPr>
            <a:r>
              <a:rPr lang="en-US" b="1" i="1" dirty="0" smtClean="0"/>
              <a:t>Health of People with Existing Medical Conditions</a:t>
            </a:r>
            <a:endParaRPr lang="en-US" dirty="0" smtClean="0"/>
          </a:p>
        </p:txBody>
      </p:sp>
      <p:sp>
        <p:nvSpPr>
          <p:cNvPr id="4" name="Title 3"/>
          <p:cNvSpPr>
            <a:spLocks noGrp="1"/>
          </p:cNvSpPr>
          <p:nvPr>
            <p:ph type="title"/>
          </p:nvPr>
        </p:nvSpPr>
        <p:spPr/>
        <p:txBody>
          <a:bodyPr/>
          <a:lstStyle/>
          <a:p>
            <a:r>
              <a:rPr lang="en-US" dirty="0" smtClean="0"/>
              <a:t>For More Information  </a:t>
            </a:r>
            <a:endParaRPr lang="en-US" dirty="0"/>
          </a:p>
        </p:txBody>
      </p:sp>
      <p:sp>
        <p:nvSpPr>
          <p:cNvPr id="5" name="Rectangle 4"/>
          <p:cNvSpPr/>
          <p:nvPr/>
        </p:nvSpPr>
        <p:spPr>
          <a:xfrm>
            <a:off x="261996" y="2514691"/>
            <a:ext cx="8466083" cy="1815882"/>
          </a:xfrm>
          <a:prstGeom prst="rect">
            <a:avLst/>
          </a:prstGeom>
        </p:spPr>
        <p:txBody>
          <a:bodyPr wrap="square">
            <a:spAutoFit/>
          </a:bodyPr>
          <a:lstStyle/>
          <a:p>
            <a:r>
              <a:rPr lang="en-US" sz="2800" dirty="0" smtClean="0">
                <a:hlinkClick r:id="rId3"/>
              </a:rPr>
              <a:t>www.epa.gov/climate-impacts/communicating-vulnerabilities-climate-change-existing-health-conditions</a:t>
            </a:r>
            <a:endParaRPr lang="en-US" sz="2800" dirty="0" smtClean="0"/>
          </a:p>
          <a:p>
            <a:endParaRPr lang="en-US" sz="2800"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2505" y="3673538"/>
            <a:ext cx="2348848" cy="3052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35371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508" y="1102660"/>
            <a:ext cx="8526206" cy="5602939"/>
          </a:xfrm>
        </p:spPr>
        <p:txBody>
          <a:bodyPr>
            <a:normAutofit/>
          </a:bodyPr>
          <a:lstStyle/>
          <a:p>
            <a:endParaRPr lang="en-US" b="1" dirty="0" smtClean="0"/>
          </a:p>
          <a:p>
            <a:endParaRPr lang="en-US" b="1" dirty="0"/>
          </a:p>
          <a:p>
            <a:r>
              <a:rPr lang="en-US" b="1" dirty="0" smtClean="0"/>
              <a:t>EPA Resources</a:t>
            </a:r>
            <a:r>
              <a:rPr lang="en-US" b="1" dirty="0"/>
              <a:t>: </a:t>
            </a:r>
            <a:r>
              <a:rPr lang="en-US" b="1" dirty="0" smtClean="0"/>
              <a:t>	</a:t>
            </a:r>
          </a:p>
          <a:p>
            <a:pPr marL="914400" indent="0">
              <a:buNone/>
            </a:pPr>
            <a:r>
              <a:rPr lang="en-US" sz="2800" dirty="0" smtClean="0">
                <a:hlinkClick r:id="rId3"/>
              </a:rPr>
              <a:t>www.epa.gov/climate-impacts</a:t>
            </a:r>
            <a:r>
              <a:rPr lang="en-US" sz="2800" dirty="0" smtClean="0"/>
              <a:t/>
            </a:r>
            <a:br>
              <a:rPr lang="en-US" sz="2800" dirty="0" smtClean="0"/>
            </a:br>
            <a:endParaRPr lang="en-US" sz="2800" dirty="0"/>
          </a:p>
          <a:p>
            <a:pPr marL="457200"/>
            <a:r>
              <a:rPr lang="en-US" b="1" dirty="0" smtClean="0"/>
              <a:t>USGCRP Climate and Health Assessment: </a:t>
            </a:r>
            <a:br>
              <a:rPr lang="en-US" b="1" dirty="0" smtClean="0"/>
            </a:br>
            <a:r>
              <a:rPr lang="en-US" b="1" dirty="0" smtClean="0"/>
              <a:t>	</a:t>
            </a:r>
            <a:r>
              <a:rPr lang="en-US" sz="2800" dirty="0" smtClean="0">
                <a:hlinkClick r:id="rId4"/>
              </a:rPr>
              <a:t>health2016.globalchange.gov</a:t>
            </a:r>
            <a:endParaRPr lang="en-US" sz="2800" dirty="0"/>
          </a:p>
          <a:p>
            <a:pPr indent="0">
              <a:buNone/>
            </a:pPr>
            <a:endParaRPr lang="en-US" dirty="0" smtClean="0"/>
          </a:p>
        </p:txBody>
      </p:sp>
      <p:sp>
        <p:nvSpPr>
          <p:cNvPr id="4" name="Title 3"/>
          <p:cNvSpPr>
            <a:spLocks noGrp="1"/>
          </p:cNvSpPr>
          <p:nvPr>
            <p:ph type="title"/>
          </p:nvPr>
        </p:nvSpPr>
        <p:spPr/>
        <p:txBody>
          <a:bodyPr/>
          <a:lstStyle/>
          <a:p>
            <a:r>
              <a:rPr lang="en-US" dirty="0" smtClean="0"/>
              <a:t>Additional Resources </a:t>
            </a:r>
            <a:endParaRPr lang="en-US" dirty="0"/>
          </a:p>
        </p:txBody>
      </p:sp>
    </p:spTree>
    <p:extLst>
      <p:ext uri="{BB962C8B-B14F-4D97-AF65-F5344CB8AC3E}">
        <p14:creationId xmlns:p14="http://schemas.microsoft.com/office/powerpoint/2010/main" val="15497005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limate Health w/images">
  <a:themeElements>
    <a:clrScheme name="Custom 1">
      <a:dk1>
        <a:srgbClr val="292A2B"/>
      </a:dk1>
      <a:lt1>
        <a:sysClr val="window" lastClr="FFFFFF"/>
      </a:lt1>
      <a:dk2>
        <a:srgbClr val="4B818B"/>
      </a:dk2>
      <a:lt2>
        <a:srgbClr val="F8F8F8"/>
      </a:lt2>
      <a:accent1>
        <a:srgbClr val="64BEB5"/>
      </a:accent1>
      <a:accent2>
        <a:srgbClr val="307C7A"/>
      </a:accent2>
      <a:accent3>
        <a:srgbClr val="9AC367"/>
      </a:accent3>
      <a:accent4>
        <a:srgbClr val="F2A0C5"/>
      </a:accent4>
      <a:accent5>
        <a:srgbClr val="617483"/>
      </a:accent5>
      <a:accent6>
        <a:srgbClr val="D2AD52"/>
      </a:accent6>
      <a:hlink>
        <a:srgbClr val="789E87"/>
      </a:hlink>
      <a:folHlink>
        <a:srgbClr val="0C65A1"/>
      </a:folHlink>
    </a:clrScheme>
    <a:fontScheme name="ACM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imate Health no images">
  <a:themeElements>
    <a:clrScheme name="Custom 1">
      <a:dk1>
        <a:srgbClr val="292A2B"/>
      </a:dk1>
      <a:lt1>
        <a:sysClr val="window" lastClr="FFFFFF"/>
      </a:lt1>
      <a:dk2>
        <a:srgbClr val="4B818B"/>
      </a:dk2>
      <a:lt2>
        <a:srgbClr val="F8F8F8"/>
      </a:lt2>
      <a:accent1>
        <a:srgbClr val="64BEB5"/>
      </a:accent1>
      <a:accent2>
        <a:srgbClr val="307C7A"/>
      </a:accent2>
      <a:accent3>
        <a:srgbClr val="9AC367"/>
      </a:accent3>
      <a:accent4>
        <a:srgbClr val="F2A0C5"/>
      </a:accent4>
      <a:accent5>
        <a:srgbClr val="617483"/>
      </a:accent5>
      <a:accent6>
        <a:srgbClr val="D2AD52"/>
      </a:accent6>
      <a:hlink>
        <a:srgbClr val="789E87"/>
      </a:hlink>
      <a:folHlink>
        <a:srgbClr val="0C65A1"/>
      </a:folHlink>
    </a:clrScheme>
    <a:fontScheme name="ACM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692AD5F-E9E7-4516-8BE6-88D3C7F8B60C}">
  <ds:schemaRefs>
    <ds:schemaRef ds:uri="ESRI.ArcGIS.Mapping.OfficeIntegration.PowerPointInfo"/>
  </ds:schemaRefs>
</ds:datastoreItem>
</file>

<file path=customXml/itemProps10.xml><?xml version="1.0" encoding="utf-8"?>
<ds:datastoreItem xmlns:ds="http://schemas.openxmlformats.org/officeDocument/2006/customXml" ds:itemID="{536DF516-C2A9-4F6C-838E-3A59A09B488C}">
  <ds:schemaRefs>
    <ds:schemaRef ds:uri="ESRI.ArcGIS.Mapping.OfficeIntegration.PowerPointInfo"/>
  </ds:schemaRefs>
</ds:datastoreItem>
</file>

<file path=customXml/itemProps11.xml><?xml version="1.0" encoding="utf-8"?>
<ds:datastoreItem xmlns:ds="http://schemas.openxmlformats.org/officeDocument/2006/customXml" ds:itemID="{8EBE092A-2E63-4A29-B015-641717613516}">
  <ds:schemaRefs>
    <ds:schemaRef ds:uri="ESRI.ArcGIS.Mapping.OfficeIntegration.PowerPointInfo"/>
  </ds:schemaRefs>
</ds:datastoreItem>
</file>

<file path=customXml/itemProps12.xml><?xml version="1.0" encoding="utf-8"?>
<ds:datastoreItem xmlns:ds="http://schemas.openxmlformats.org/officeDocument/2006/customXml" ds:itemID="{F2401177-8E35-4FAF-82C1-7E93C4AA17C3}">
  <ds:schemaRefs>
    <ds:schemaRef ds:uri="ESRI.ArcGIS.Mapping.OfficeIntegration.PowerPointInfo"/>
  </ds:schemaRefs>
</ds:datastoreItem>
</file>

<file path=customXml/itemProps13.xml><?xml version="1.0" encoding="utf-8"?>
<ds:datastoreItem xmlns:ds="http://schemas.openxmlformats.org/officeDocument/2006/customXml" ds:itemID="{9B5074FC-1C06-497F-9B68-A73806173500}">
  <ds:schemaRefs>
    <ds:schemaRef ds:uri="ESRI.ArcGIS.Mapping.OfficeIntegration.PowerPointInfo"/>
  </ds:schemaRefs>
</ds:datastoreItem>
</file>

<file path=customXml/itemProps14.xml><?xml version="1.0" encoding="utf-8"?>
<ds:datastoreItem xmlns:ds="http://schemas.openxmlformats.org/officeDocument/2006/customXml" ds:itemID="{4A9AEFF9-12D1-48A6-94C6-B785821C5D62}">
  <ds:schemaRefs>
    <ds:schemaRef ds:uri="ESRI.ArcGIS.Mapping.OfficeIntegration.PowerPointInfo"/>
  </ds:schemaRefs>
</ds:datastoreItem>
</file>

<file path=customXml/itemProps15.xml><?xml version="1.0" encoding="utf-8"?>
<ds:datastoreItem xmlns:ds="http://schemas.openxmlformats.org/officeDocument/2006/customXml" ds:itemID="{86CB08A5-073D-422E-B4B4-380EB68C9402}">
  <ds:schemaRefs>
    <ds:schemaRef ds:uri="ESRI.ArcGIS.Mapping.OfficeIntegration.PowerPointInfo"/>
  </ds:schemaRefs>
</ds:datastoreItem>
</file>

<file path=customXml/itemProps16.xml><?xml version="1.0" encoding="utf-8"?>
<ds:datastoreItem xmlns:ds="http://schemas.openxmlformats.org/officeDocument/2006/customXml" ds:itemID="{F8410681-C4F3-4C43-83AE-F5CDEF38A756}">
  <ds:schemaRefs>
    <ds:schemaRef ds:uri="ESRI.ArcGIS.Mapping.OfficeIntegration.PowerPointInfo"/>
  </ds:schemaRefs>
</ds:datastoreItem>
</file>

<file path=customXml/itemProps17.xml><?xml version="1.0" encoding="utf-8"?>
<ds:datastoreItem xmlns:ds="http://schemas.openxmlformats.org/officeDocument/2006/customXml" ds:itemID="{AE7ECB4B-7E5C-4A3D-A627-9CD22AC45B69}">
  <ds:schemaRefs>
    <ds:schemaRef ds:uri="ESRI.ArcGIS.Mapping.OfficeIntegration.PowerPointInfo"/>
  </ds:schemaRefs>
</ds:datastoreItem>
</file>

<file path=customXml/itemProps18.xml><?xml version="1.0" encoding="utf-8"?>
<ds:datastoreItem xmlns:ds="http://schemas.openxmlformats.org/officeDocument/2006/customXml" ds:itemID="{22C81190-BD57-488F-8744-5A9202A00C14}">
  <ds:schemaRefs>
    <ds:schemaRef ds:uri="ESRI.ArcGIS.Mapping.OfficeIntegration.PowerPointInfo"/>
  </ds:schemaRefs>
</ds:datastoreItem>
</file>

<file path=customXml/itemProps19.xml><?xml version="1.0" encoding="utf-8"?>
<ds:datastoreItem xmlns:ds="http://schemas.openxmlformats.org/officeDocument/2006/customXml" ds:itemID="{90E496B1-C559-4976-B696-DC108EF7E76A}">
  <ds:schemaRefs>
    <ds:schemaRef ds:uri="ESRI.ArcGIS.Mapping.OfficeIntegration.PowerPointInfo"/>
  </ds:schemaRefs>
</ds:datastoreItem>
</file>

<file path=customXml/itemProps2.xml><?xml version="1.0" encoding="utf-8"?>
<ds:datastoreItem xmlns:ds="http://schemas.openxmlformats.org/officeDocument/2006/customXml" ds:itemID="{C9E7D8A9-8713-46C5-B4C1-B61D5CC84D6D}">
  <ds:schemaRefs>
    <ds:schemaRef ds:uri="ESRI.ArcGIS.Mapping.OfficeIntegration.PowerPointInfo"/>
  </ds:schemaRefs>
</ds:datastoreItem>
</file>

<file path=customXml/itemProps20.xml><?xml version="1.0" encoding="utf-8"?>
<ds:datastoreItem xmlns:ds="http://schemas.openxmlformats.org/officeDocument/2006/customXml" ds:itemID="{62ECA525-B3B5-4586-A1B0-58CD2F648B9D}">
  <ds:schemaRefs>
    <ds:schemaRef ds:uri="ESRI.ArcGIS.Mapping.OfficeIntegration.PowerPointInfo"/>
  </ds:schemaRefs>
</ds:datastoreItem>
</file>

<file path=customXml/itemProps21.xml><?xml version="1.0" encoding="utf-8"?>
<ds:datastoreItem xmlns:ds="http://schemas.openxmlformats.org/officeDocument/2006/customXml" ds:itemID="{398DF713-4868-444B-911B-9E14F7681F77}">
  <ds:schemaRefs>
    <ds:schemaRef ds:uri="ESRI.ArcGIS.Mapping.OfficeIntegration.PowerPointInfo"/>
  </ds:schemaRefs>
</ds:datastoreItem>
</file>

<file path=customXml/itemProps22.xml><?xml version="1.0" encoding="utf-8"?>
<ds:datastoreItem xmlns:ds="http://schemas.openxmlformats.org/officeDocument/2006/customXml" ds:itemID="{5442ACB9-6E6C-4070-B446-3FE6113221BC}">
  <ds:schemaRefs>
    <ds:schemaRef ds:uri="ESRI.ArcGIS.Mapping.OfficeIntegration.PowerPointInfo"/>
  </ds:schemaRefs>
</ds:datastoreItem>
</file>

<file path=customXml/itemProps23.xml><?xml version="1.0" encoding="utf-8"?>
<ds:datastoreItem xmlns:ds="http://schemas.openxmlformats.org/officeDocument/2006/customXml" ds:itemID="{1B07652E-56B6-432A-AB1E-3C001E63D012}">
  <ds:schemaRefs>
    <ds:schemaRef ds:uri="ESRI.ArcGIS.Mapping.OfficeIntegration.PowerPointInfo"/>
  </ds:schemaRefs>
</ds:datastoreItem>
</file>

<file path=customXml/itemProps24.xml><?xml version="1.0" encoding="utf-8"?>
<ds:datastoreItem xmlns:ds="http://schemas.openxmlformats.org/officeDocument/2006/customXml" ds:itemID="{C235EB5C-DF2E-4D49-A7C0-C804052FE038}">
  <ds:schemaRefs>
    <ds:schemaRef ds:uri="ESRI.ArcGIS.Mapping.OfficeIntegration.PowerPointInfo"/>
  </ds:schemaRefs>
</ds:datastoreItem>
</file>

<file path=customXml/itemProps25.xml><?xml version="1.0" encoding="utf-8"?>
<ds:datastoreItem xmlns:ds="http://schemas.openxmlformats.org/officeDocument/2006/customXml" ds:itemID="{B050CFE0-6405-4D0C-AF17-BA6061E83003}">
  <ds:schemaRefs>
    <ds:schemaRef ds:uri="ESRI.ArcGIS.Mapping.OfficeIntegration.PowerPointInfo"/>
  </ds:schemaRefs>
</ds:datastoreItem>
</file>

<file path=customXml/itemProps26.xml><?xml version="1.0" encoding="utf-8"?>
<ds:datastoreItem xmlns:ds="http://schemas.openxmlformats.org/officeDocument/2006/customXml" ds:itemID="{4BA3300E-AEB5-42B8-9CDF-AEF96BBEEBE1}">
  <ds:schemaRefs>
    <ds:schemaRef ds:uri="ESRI.ArcGIS.Mapping.OfficeIntegration.PowerPointInfo"/>
  </ds:schemaRefs>
</ds:datastoreItem>
</file>

<file path=customXml/itemProps27.xml><?xml version="1.0" encoding="utf-8"?>
<ds:datastoreItem xmlns:ds="http://schemas.openxmlformats.org/officeDocument/2006/customXml" ds:itemID="{E2F96550-6680-4C93-AB68-7B29F099C1E0}">
  <ds:schemaRefs>
    <ds:schemaRef ds:uri="ESRI.ArcGIS.Mapping.OfficeIntegration.PowerPointInfo"/>
  </ds:schemaRefs>
</ds:datastoreItem>
</file>

<file path=customXml/itemProps28.xml><?xml version="1.0" encoding="utf-8"?>
<ds:datastoreItem xmlns:ds="http://schemas.openxmlformats.org/officeDocument/2006/customXml" ds:itemID="{D80E9E55-44BF-4C20-AA51-DAEC117E182E}">
  <ds:schemaRefs>
    <ds:schemaRef ds:uri="ESRI.ArcGIS.Mapping.OfficeIntegration.PowerPointInfo"/>
  </ds:schemaRefs>
</ds:datastoreItem>
</file>

<file path=customXml/itemProps29.xml><?xml version="1.0" encoding="utf-8"?>
<ds:datastoreItem xmlns:ds="http://schemas.openxmlformats.org/officeDocument/2006/customXml" ds:itemID="{0C92B7E1-DC71-4B3D-BBFE-2AC3D796436A}">
  <ds:schemaRefs>
    <ds:schemaRef ds:uri="ESRI.ArcGIS.Mapping.OfficeIntegration.PowerPointInfo"/>
  </ds:schemaRefs>
</ds:datastoreItem>
</file>

<file path=customXml/itemProps3.xml><?xml version="1.0" encoding="utf-8"?>
<ds:datastoreItem xmlns:ds="http://schemas.openxmlformats.org/officeDocument/2006/customXml" ds:itemID="{0CB562AB-A4D1-44EE-BEF2-B2BB7485E85B}">
  <ds:schemaRefs>
    <ds:schemaRef ds:uri="ESRI.ArcGIS.Mapping.OfficeIntegration.PowerPointInfo"/>
  </ds:schemaRefs>
</ds:datastoreItem>
</file>

<file path=customXml/itemProps30.xml><?xml version="1.0" encoding="utf-8"?>
<ds:datastoreItem xmlns:ds="http://schemas.openxmlformats.org/officeDocument/2006/customXml" ds:itemID="{E5D82EDF-0C2B-4772-8C94-513767528458}">
  <ds:schemaRefs>
    <ds:schemaRef ds:uri="ESRI.ArcGIS.Mapping.OfficeIntegration.PowerPointInfo"/>
  </ds:schemaRefs>
</ds:datastoreItem>
</file>

<file path=customXml/itemProps31.xml><?xml version="1.0" encoding="utf-8"?>
<ds:datastoreItem xmlns:ds="http://schemas.openxmlformats.org/officeDocument/2006/customXml" ds:itemID="{12ED436F-1392-4EE0-9EF7-94D456C7C185}">
  <ds:schemaRefs>
    <ds:schemaRef ds:uri="ESRI.ArcGIS.Mapping.OfficeIntegration.PowerPointInfo"/>
  </ds:schemaRefs>
</ds:datastoreItem>
</file>

<file path=customXml/itemProps32.xml><?xml version="1.0" encoding="utf-8"?>
<ds:datastoreItem xmlns:ds="http://schemas.openxmlformats.org/officeDocument/2006/customXml" ds:itemID="{B29B8B35-894A-4196-AA4B-F0F03FFC757B}">
  <ds:schemaRefs>
    <ds:schemaRef ds:uri="ESRI.ArcGIS.Mapping.OfficeIntegration.PowerPointInfo"/>
  </ds:schemaRefs>
</ds:datastoreItem>
</file>

<file path=customXml/itemProps33.xml><?xml version="1.0" encoding="utf-8"?>
<ds:datastoreItem xmlns:ds="http://schemas.openxmlformats.org/officeDocument/2006/customXml" ds:itemID="{FE2AB8B1-44C9-42C0-812A-B00B0061225D}">
  <ds:schemaRefs>
    <ds:schemaRef ds:uri="ESRI.ArcGIS.Mapping.OfficeIntegration.PowerPointInfo"/>
  </ds:schemaRefs>
</ds:datastoreItem>
</file>

<file path=customXml/itemProps34.xml><?xml version="1.0" encoding="utf-8"?>
<ds:datastoreItem xmlns:ds="http://schemas.openxmlformats.org/officeDocument/2006/customXml" ds:itemID="{0D9AA294-80F1-429C-931E-F5D02E34519D}">
  <ds:schemaRefs>
    <ds:schemaRef ds:uri="ESRI.ArcGIS.Mapping.OfficeIntegration.PowerPointInfo"/>
  </ds:schemaRefs>
</ds:datastoreItem>
</file>

<file path=customXml/itemProps35.xml><?xml version="1.0" encoding="utf-8"?>
<ds:datastoreItem xmlns:ds="http://schemas.openxmlformats.org/officeDocument/2006/customXml" ds:itemID="{B6507BB0-58C6-4EDC-988B-8EE462BD8A6C}">
  <ds:schemaRefs>
    <ds:schemaRef ds:uri="ESRI.ArcGIS.Mapping.OfficeIntegration.PowerPointInfo"/>
  </ds:schemaRefs>
</ds:datastoreItem>
</file>

<file path=customXml/itemProps36.xml><?xml version="1.0" encoding="utf-8"?>
<ds:datastoreItem xmlns:ds="http://schemas.openxmlformats.org/officeDocument/2006/customXml" ds:itemID="{CF2483A5-71E5-47A3-95EC-AE7625CAD9E5}">
  <ds:schemaRefs>
    <ds:schemaRef ds:uri="ESRI.ArcGIS.Mapping.OfficeIntegration.PowerPointInfo"/>
  </ds:schemaRefs>
</ds:datastoreItem>
</file>

<file path=customXml/itemProps37.xml><?xml version="1.0" encoding="utf-8"?>
<ds:datastoreItem xmlns:ds="http://schemas.openxmlformats.org/officeDocument/2006/customXml" ds:itemID="{EC09A0C0-992C-4E21-AA4B-F43A2AEE3B3C}">
  <ds:schemaRefs>
    <ds:schemaRef ds:uri="ESRI.ArcGIS.Mapping.OfficeIntegration.PowerPointInfo"/>
  </ds:schemaRefs>
</ds:datastoreItem>
</file>

<file path=customXml/itemProps38.xml><?xml version="1.0" encoding="utf-8"?>
<ds:datastoreItem xmlns:ds="http://schemas.openxmlformats.org/officeDocument/2006/customXml" ds:itemID="{C4390232-4775-4FE8-B66C-BEDA929F64DB}">
  <ds:schemaRefs>
    <ds:schemaRef ds:uri="ESRI.ArcGIS.Mapping.OfficeIntegration.PowerPointInfo"/>
  </ds:schemaRefs>
</ds:datastoreItem>
</file>

<file path=customXml/itemProps39.xml><?xml version="1.0" encoding="utf-8"?>
<ds:datastoreItem xmlns:ds="http://schemas.openxmlformats.org/officeDocument/2006/customXml" ds:itemID="{FCDF3327-22FC-4317-8FB0-C6522C337475}">
  <ds:schemaRefs>
    <ds:schemaRef ds:uri="ESRI.ArcGIS.Mapping.OfficeIntegration.PowerPointInfo"/>
  </ds:schemaRefs>
</ds:datastoreItem>
</file>

<file path=customXml/itemProps4.xml><?xml version="1.0" encoding="utf-8"?>
<ds:datastoreItem xmlns:ds="http://schemas.openxmlformats.org/officeDocument/2006/customXml" ds:itemID="{48C5B069-6607-4D2D-856B-2F7BCF7DDE1F}">
  <ds:schemaRefs>
    <ds:schemaRef ds:uri="ESRI.ArcGIS.Mapping.OfficeIntegration.PowerPointInfo"/>
  </ds:schemaRefs>
</ds:datastoreItem>
</file>

<file path=customXml/itemProps40.xml><?xml version="1.0" encoding="utf-8"?>
<ds:datastoreItem xmlns:ds="http://schemas.openxmlformats.org/officeDocument/2006/customXml" ds:itemID="{527C0988-A817-45B4-A183-1F0F54FE338F}">
  <ds:schemaRefs>
    <ds:schemaRef ds:uri="ESRI.ArcGIS.Mapping.OfficeIntegration.PowerPointInfo"/>
  </ds:schemaRefs>
</ds:datastoreItem>
</file>

<file path=customXml/itemProps41.xml><?xml version="1.0" encoding="utf-8"?>
<ds:datastoreItem xmlns:ds="http://schemas.openxmlformats.org/officeDocument/2006/customXml" ds:itemID="{573283CC-9B03-46FE-97B9-D2B652C0E154}">
  <ds:schemaRefs>
    <ds:schemaRef ds:uri="ESRI.ArcGIS.Mapping.OfficeIntegration.PowerPointInfo"/>
  </ds:schemaRefs>
</ds:datastoreItem>
</file>

<file path=customXml/itemProps42.xml><?xml version="1.0" encoding="utf-8"?>
<ds:datastoreItem xmlns:ds="http://schemas.openxmlformats.org/officeDocument/2006/customXml" ds:itemID="{99189D5C-027F-4CFC-920E-B962BB4DBB24}">
  <ds:schemaRefs>
    <ds:schemaRef ds:uri="ESRI.ArcGIS.Mapping.OfficeIntegration.PowerPointInfo"/>
  </ds:schemaRefs>
</ds:datastoreItem>
</file>

<file path=customXml/itemProps43.xml><?xml version="1.0" encoding="utf-8"?>
<ds:datastoreItem xmlns:ds="http://schemas.openxmlformats.org/officeDocument/2006/customXml" ds:itemID="{9332772E-ABE3-4C02-8058-50803A6FD2A1}">
  <ds:schemaRefs>
    <ds:schemaRef ds:uri="ESRI.ArcGIS.Mapping.OfficeIntegration.PowerPointInfo"/>
  </ds:schemaRefs>
</ds:datastoreItem>
</file>

<file path=customXml/itemProps44.xml><?xml version="1.0" encoding="utf-8"?>
<ds:datastoreItem xmlns:ds="http://schemas.openxmlformats.org/officeDocument/2006/customXml" ds:itemID="{5B81CD15-5230-43D7-B08E-0D6744456757}">
  <ds:schemaRefs>
    <ds:schemaRef ds:uri="ESRI.ArcGIS.Mapping.OfficeIntegration.PowerPointInfo"/>
  </ds:schemaRefs>
</ds:datastoreItem>
</file>

<file path=customXml/itemProps45.xml><?xml version="1.0" encoding="utf-8"?>
<ds:datastoreItem xmlns:ds="http://schemas.openxmlformats.org/officeDocument/2006/customXml" ds:itemID="{BD420130-1F8E-4448-9940-96CB9124EFF1}">
  <ds:schemaRefs>
    <ds:schemaRef ds:uri="ESRI.ArcGIS.Mapping.OfficeIntegration.PowerPointInfo"/>
  </ds:schemaRefs>
</ds:datastoreItem>
</file>

<file path=customXml/itemProps46.xml><?xml version="1.0" encoding="utf-8"?>
<ds:datastoreItem xmlns:ds="http://schemas.openxmlformats.org/officeDocument/2006/customXml" ds:itemID="{68D822FD-1222-46EE-8897-F5720EDED459}">
  <ds:schemaRefs>
    <ds:schemaRef ds:uri="ESRI.ArcGIS.Mapping.OfficeIntegration.PowerPointInfo"/>
  </ds:schemaRefs>
</ds:datastoreItem>
</file>

<file path=customXml/itemProps47.xml><?xml version="1.0" encoding="utf-8"?>
<ds:datastoreItem xmlns:ds="http://schemas.openxmlformats.org/officeDocument/2006/customXml" ds:itemID="{69034B43-70DD-48F8-A8E1-838E4C7103EE}">
  <ds:schemaRefs>
    <ds:schemaRef ds:uri="ESRI.ArcGIS.Mapping.OfficeIntegration.PowerPointInfo"/>
  </ds:schemaRefs>
</ds:datastoreItem>
</file>

<file path=customXml/itemProps48.xml><?xml version="1.0" encoding="utf-8"?>
<ds:datastoreItem xmlns:ds="http://schemas.openxmlformats.org/officeDocument/2006/customXml" ds:itemID="{A7FC5DA4-CB8C-4C71-B566-A5F1D1BE4DDB}">
  <ds:schemaRefs>
    <ds:schemaRef ds:uri="ESRI.ArcGIS.Mapping.OfficeIntegration.PowerPointInfo"/>
  </ds:schemaRefs>
</ds:datastoreItem>
</file>

<file path=customXml/itemProps49.xml><?xml version="1.0" encoding="utf-8"?>
<ds:datastoreItem xmlns:ds="http://schemas.openxmlformats.org/officeDocument/2006/customXml" ds:itemID="{2FF2EEB6-6153-471E-92CC-B637F8A7DD28}">
  <ds:schemaRefs>
    <ds:schemaRef ds:uri="ESRI.ArcGIS.Mapping.OfficeIntegration.PowerPointInfo"/>
  </ds:schemaRefs>
</ds:datastoreItem>
</file>

<file path=customXml/itemProps5.xml><?xml version="1.0" encoding="utf-8"?>
<ds:datastoreItem xmlns:ds="http://schemas.openxmlformats.org/officeDocument/2006/customXml" ds:itemID="{E79353C7-3C3D-4055-9EF2-06A6149194C8}">
  <ds:schemaRefs>
    <ds:schemaRef ds:uri="ESRI.ArcGIS.Mapping.OfficeIntegration.PowerPointInfo"/>
  </ds:schemaRefs>
</ds:datastoreItem>
</file>

<file path=customXml/itemProps50.xml><?xml version="1.0" encoding="utf-8"?>
<ds:datastoreItem xmlns:ds="http://schemas.openxmlformats.org/officeDocument/2006/customXml" ds:itemID="{05EDEB79-3D75-43CB-AD0F-942AB5CB308F}">
  <ds:schemaRefs>
    <ds:schemaRef ds:uri="ESRI.ArcGIS.Mapping.OfficeIntegration.PowerPointInfo"/>
  </ds:schemaRefs>
</ds:datastoreItem>
</file>

<file path=customXml/itemProps51.xml><?xml version="1.0" encoding="utf-8"?>
<ds:datastoreItem xmlns:ds="http://schemas.openxmlformats.org/officeDocument/2006/customXml" ds:itemID="{D78A33D7-0B0E-4AF0-AD6B-E2E2A2A24DF5}">
  <ds:schemaRefs>
    <ds:schemaRef ds:uri="ESRI.ArcGIS.Mapping.OfficeIntegration.PowerPointInfo"/>
  </ds:schemaRefs>
</ds:datastoreItem>
</file>

<file path=customXml/itemProps52.xml><?xml version="1.0" encoding="utf-8"?>
<ds:datastoreItem xmlns:ds="http://schemas.openxmlformats.org/officeDocument/2006/customXml" ds:itemID="{235B5C66-6431-4F4E-8CE5-F8931BD31113}">
  <ds:schemaRefs>
    <ds:schemaRef ds:uri="ESRI.ArcGIS.Mapping.OfficeIntegration.PowerPointInfo"/>
  </ds:schemaRefs>
</ds:datastoreItem>
</file>

<file path=customXml/itemProps53.xml><?xml version="1.0" encoding="utf-8"?>
<ds:datastoreItem xmlns:ds="http://schemas.openxmlformats.org/officeDocument/2006/customXml" ds:itemID="{38103DCB-BCD0-4A94-B661-27F47C8F4EE2}">
  <ds:schemaRefs>
    <ds:schemaRef ds:uri="ESRI.ArcGIS.Mapping.OfficeIntegration.PowerPointInfo"/>
  </ds:schemaRefs>
</ds:datastoreItem>
</file>

<file path=customXml/itemProps54.xml><?xml version="1.0" encoding="utf-8"?>
<ds:datastoreItem xmlns:ds="http://schemas.openxmlformats.org/officeDocument/2006/customXml" ds:itemID="{76F701E1-4F2D-430B-94B3-802057EE6AF0}">
  <ds:schemaRefs>
    <ds:schemaRef ds:uri="ESRI.ArcGIS.Mapping.OfficeIntegration.PowerPointInfo"/>
  </ds:schemaRefs>
</ds:datastoreItem>
</file>

<file path=customXml/itemProps55.xml><?xml version="1.0" encoding="utf-8"?>
<ds:datastoreItem xmlns:ds="http://schemas.openxmlformats.org/officeDocument/2006/customXml" ds:itemID="{37358290-9810-4477-A34D-E7E5175B7975}">
  <ds:schemaRefs>
    <ds:schemaRef ds:uri="ESRI.ArcGIS.Mapping.OfficeIntegration.PowerPointInfo"/>
  </ds:schemaRefs>
</ds:datastoreItem>
</file>

<file path=customXml/itemProps56.xml><?xml version="1.0" encoding="utf-8"?>
<ds:datastoreItem xmlns:ds="http://schemas.openxmlformats.org/officeDocument/2006/customXml" ds:itemID="{768DE097-C007-4B31-ADE4-B5BEEF04A037}">
  <ds:schemaRefs>
    <ds:schemaRef ds:uri="ESRI.ArcGIS.Mapping.OfficeIntegration.PowerPointInfo"/>
  </ds:schemaRefs>
</ds:datastoreItem>
</file>

<file path=customXml/itemProps57.xml><?xml version="1.0" encoding="utf-8"?>
<ds:datastoreItem xmlns:ds="http://schemas.openxmlformats.org/officeDocument/2006/customXml" ds:itemID="{E93A5A0C-5AB8-4C6E-B7F0-FDB86BEDC5FA}">
  <ds:schemaRefs>
    <ds:schemaRef ds:uri="ESRI.ArcGIS.Mapping.OfficeIntegration.PowerPointInfo"/>
  </ds:schemaRefs>
</ds:datastoreItem>
</file>

<file path=customXml/itemProps58.xml><?xml version="1.0" encoding="utf-8"?>
<ds:datastoreItem xmlns:ds="http://schemas.openxmlformats.org/officeDocument/2006/customXml" ds:itemID="{684A2838-D808-4DEF-B301-4DE87E350164}">
  <ds:schemaRefs>
    <ds:schemaRef ds:uri="ESRI.ArcGIS.Mapping.OfficeIntegration.PowerPointInfo"/>
  </ds:schemaRefs>
</ds:datastoreItem>
</file>

<file path=customXml/itemProps59.xml><?xml version="1.0" encoding="utf-8"?>
<ds:datastoreItem xmlns:ds="http://schemas.openxmlformats.org/officeDocument/2006/customXml" ds:itemID="{6B0768E6-4999-4738-8FCA-8CB479EE2702}">
  <ds:schemaRefs>
    <ds:schemaRef ds:uri="ESRI.ArcGIS.Mapping.OfficeIntegration.PowerPointInfo"/>
  </ds:schemaRefs>
</ds:datastoreItem>
</file>

<file path=customXml/itemProps6.xml><?xml version="1.0" encoding="utf-8"?>
<ds:datastoreItem xmlns:ds="http://schemas.openxmlformats.org/officeDocument/2006/customXml" ds:itemID="{E52E806D-3A32-4A2A-97E1-701CD81B1BE5}">
  <ds:schemaRefs>
    <ds:schemaRef ds:uri="ESRI.ArcGIS.Mapping.OfficeIntegration.PowerPointInfo"/>
  </ds:schemaRefs>
</ds:datastoreItem>
</file>

<file path=customXml/itemProps60.xml><?xml version="1.0" encoding="utf-8"?>
<ds:datastoreItem xmlns:ds="http://schemas.openxmlformats.org/officeDocument/2006/customXml" ds:itemID="{0C1B77FD-13D6-47BA-AF61-C8FD7EBF1D93}">
  <ds:schemaRefs>
    <ds:schemaRef ds:uri="ESRI.ArcGIS.Mapping.OfficeIntegration.PowerPointInfo"/>
  </ds:schemaRefs>
</ds:datastoreItem>
</file>

<file path=customXml/itemProps61.xml><?xml version="1.0" encoding="utf-8"?>
<ds:datastoreItem xmlns:ds="http://schemas.openxmlformats.org/officeDocument/2006/customXml" ds:itemID="{5DCA5196-5A92-4662-B526-5B696C2767AE}">
  <ds:schemaRefs>
    <ds:schemaRef ds:uri="ESRI.ArcGIS.Mapping.OfficeIntegration.PowerPointInfo"/>
  </ds:schemaRefs>
</ds:datastoreItem>
</file>

<file path=customXml/itemProps62.xml><?xml version="1.0" encoding="utf-8"?>
<ds:datastoreItem xmlns:ds="http://schemas.openxmlformats.org/officeDocument/2006/customXml" ds:itemID="{5460084F-616A-4133-A611-DDE8EEFEF36A}">
  <ds:schemaRefs>
    <ds:schemaRef ds:uri="ESRI.ArcGIS.Mapping.OfficeIntegration.PowerPointInfo"/>
  </ds:schemaRefs>
</ds:datastoreItem>
</file>

<file path=customXml/itemProps63.xml><?xml version="1.0" encoding="utf-8"?>
<ds:datastoreItem xmlns:ds="http://schemas.openxmlformats.org/officeDocument/2006/customXml" ds:itemID="{4BA208E7-5B01-4B19-BF8B-0A337189F9B6}">
  <ds:schemaRefs>
    <ds:schemaRef ds:uri="ESRI.ArcGIS.Mapping.OfficeIntegration.PowerPointInfo"/>
  </ds:schemaRefs>
</ds:datastoreItem>
</file>

<file path=customXml/itemProps64.xml><?xml version="1.0" encoding="utf-8"?>
<ds:datastoreItem xmlns:ds="http://schemas.openxmlformats.org/officeDocument/2006/customXml" ds:itemID="{34C22BC7-053B-4405-A45B-3F137AF37E1F}">
  <ds:schemaRefs>
    <ds:schemaRef ds:uri="ESRI.ArcGIS.Mapping.OfficeIntegration.PowerPointInfo"/>
  </ds:schemaRefs>
</ds:datastoreItem>
</file>

<file path=customXml/itemProps65.xml><?xml version="1.0" encoding="utf-8"?>
<ds:datastoreItem xmlns:ds="http://schemas.openxmlformats.org/officeDocument/2006/customXml" ds:itemID="{1ABE73C8-99B7-43ED-BE1E-42476244CBF2}">
  <ds:schemaRefs>
    <ds:schemaRef ds:uri="ESRI.ArcGIS.Mapping.OfficeIntegration.PowerPointInfo"/>
  </ds:schemaRefs>
</ds:datastoreItem>
</file>

<file path=customXml/itemProps66.xml><?xml version="1.0" encoding="utf-8"?>
<ds:datastoreItem xmlns:ds="http://schemas.openxmlformats.org/officeDocument/2006/customXml" ds:itemID="{376F9D00-DEC2-4A0C-803B-1346694B29D8}">
  <ds:schemaRefs>
    <ds:schemaRef ds:uri="ESRI.ArcGIS.Mapping.OfficeIntegration.PowerPointInfo"/>
  </ds:schemaRefs>
</ds:datastoreItem>
</file>

<file path=customXml/itemProps67.xml><?xml version="1.0" encoding="utf-8"?>
<ds:datastoreItem xmlns:ds="http://schemas.openxmlformats.org/officeDocument/2006/customXml" ds:itemID="{DF11E39D-6F08-4C08-B0CC-8E9D7C5640BA}">
  <ds:schemaRefs>
    <ds:schemaRef ds:uri="ESRI.ArcGIS.Mapping.OfficeIntegration.PowerPointInfo"/>
  </ds:schemaRefs>
</ds:datastoreItem>
</file>

<file path=customXml/itemProps68.xml><?xml version="1.0" encoding="utf-8"?>
<ds:datastoreItem xmlns:ds="http://schemas.openxmlformats.org/officeDocument/2006/customXml" ds:itemID="{D17397E2-D0BB-460E-9768-55BC7032652C}">
  <ds:schemaRefs>
    <ds:schemaRef ds:uri="ESRI.ArcGIS.Mapping.OfficeIntegration.PowerPointInfo"/>
  </ds:schemaRefs>
</ds:datastoreItem>
</file>

<file path=customXml/itemProps69.xml><?xml version="1.0" encoding="utf-8"?>
<ds:datastoreItem xmlns:ds="http://schemas.openxmlformats.org/officeDocument/2006/customXml" ds:itemID="{45FDC09B-2A58-4525-BE4C-5A0FF66C895B}">
  <ds:schemaRefs>
    <ds:schemaRef ds:uri="ESRI.ArcGIS.Mapping.OfficeIntegration.PowerPointInfo"/>
  </ds:schemaRefs>
</ds:datastoreItem>
</file>

<file path=customXml/itemProps7.xml><?xml version="1.0" encoding="utf-8"?>
<ds:datastoreItem xmlns:ds="http://schemas.openxmlformats.org/officeDocument/2006/customXml" ds:itemID="{06046668-3E70-4F18-8CBC-E291A337C241}">
  <ds:schemaRefs>
    <ds:schemaRef ds:uri="ESRI.ArcGIS.Mapping.OfficeIntegration.PowerPointInfo"/>
  </ds:schemaRefs>
</ds:datastoreItem>
</file>

<file path=customXml/itemProps70.xml><?xml version="1.0" encoding="utf-8"?>
<ds:datastoreItem xmlns:ds="http://schemas.openxmlformats.org/officeDocument/2006/customXml" ds:itemID="{81CA2A22-955A-4B13-8735-DDF387EDC86B}">
  <ds:schemaRefs>
    <ds:schemaRef ds:uri="ESRI.ArcGIS.Mapping.OfficeIntegration.PowerPointInfo"/>
  </ds:schemaRefs>
</ds:datastoreItem>
</file>

<file path=customXml/itemProps71.xml><?xml version="1.0" encoding="utf-8"?>
<ds:datastoreItem xmlns:ds="http://schemas.openxmlformats.org/officeDocument/2006/customXml" ds:itemID="{4EFD17A9-BC1D-4043-B6ED-A1D88EBCBAC9}">
  <ds:schemaRefs>
    <ds:schemaRef ds:uri="ESRI.ArcGIS.Mapping.OfficeIntegration.PowerPointInfo"/>
  </ds:schemaRefs>
</ds:datastoreItem>
</file>

<file path=customXml/itemProps72.xml><?xml version="1.0" encoding="utf-8"?>
<ds:datastoreItem xmlns:ds="http://schemas.openxmlformats.org/officeDocument/2006/customXml" ds:itemID="{255955A5-E277-434B-9472-EB5137A636C7}">
  <ds:schemaRefs>
    <ds:schemaRef ds:uri="ESRI.ArcGIS.Mapping.OfficeIntegration.PowerPointInfo"/>
  </ds:schemaRefs>
</ds:datastoreItem>
</file>

<file path=customXml/itemProps73.xml><?xml version="1.0" encoding="utf-8"?>
<ds:datastoreItem xmlns:ds="http://schemas.openxmlformats.org/officeDocument/2006/customXml" ds:itemID="{66BF16F0-2E5F-4287-B44E-CB38663A9080}">
  <ds:schemaRefs>
    <ds:schemaRef ds:uri="ESRI.ArcGIS.Mapping.OfficeIntegration.PowerPointInfo"/>
  </ds:schemaRefs>
</ds:datastoreItem>
</file>

<file path=customXml/itemProps74.xml><?xml version="1.0" encoding="utf-8"?>
<ds:datastoreItem xmlns:ds="http://schemas.openxmlformats.org/officeDocument/2006/customXml" ds:itemID="{33677913-55D1-47E1-812E-0B7BD4AF5148}">
  <ds:schemaRefs>
    <ds:schemaRef ds:uri="ESRI.ArcGIS.Mapping.OfficeIntegration.PowerPointInfo"/>
  </ds:schemaRefs>
</ds:datastoreItem>
</file>

<file path=customXml/itemProps75.xml><?xml version="1.0" encoding="utf-8"?>
<ds:datastoreItem xmlns:ds="http://schemas.openxmlformats.org/officeDocument/2006/customXml" ds:itemID="{45D5936F-C393-404E-827C-5952D7AAD24F}">
  <ds:schemaRefs>
    <ds:schemaRef ds:uri="ESRI.ArcGIS.Mapping.OfficeIntegration.PowerPointInfo"/>
  </ds:schemaRefs>
</ds:datastoreItem>
</file>

<file path=customXml/itemProps76.xml><?xml version="1.0" encoding="utf-8"?>
<ds:datastoreItem xmlns:ds="http://schemas.openxmlformats.org/officeDocument/2006/customXml" ds:itemID="{FC3AA089-F8AD-4421-9C60-F5916BD1955C}">
  <ds:schemaRefs>
    <ds:schemaRef ds:uri="ESRI.ArcGIS.Mapping.OfficeIntegration.PowerPointInfo"/>
  </ds:schemaRefs>
</ds:datastoreItem>
</file>

<file path=customXml/itemProps77.xml><?xml version="1.0" encoding="utf-8"?>
<ds:datastoreItem xmlns:ds="http://schemas.openxmlformats.org/officeDocument/2006/customXml" ds:itemID="{1E762FF7-65AC-45CA-B1EE-3C21A0D8BFB3}">
  <ds:schemaRefs>
    <ds:schemaRef ds:uri="ESRI.ArcGIS.Mapping.OfficeIntegration.PowerPointInfo"/>
  </ds:schemaRefs>
</ds:datastoreItem>
</file>

<file path=customXml/itemProps78.xml><?xml version="1.0" encoding="utf-8"?>
<ds:datastoreItem xmlns:ds="http://schemas.openxmlformats.org/officeDocument/2006/customXml" ds:itemID="{40CA2228-4CE7-44D0-A0F0-B53FD18D6B50}">
  <ds:schemaRefs>
    <ds:schemaRef ds:uri="ESRI.ArcGIS.Mapping.OfficeIntegration.PowerPointInfo"/>
  </ds:schemaRefs>
</ds:datastoreItem>
</file>

<file path=customXml/itemProps79.xml><?xml version="1.0" encoding="utf-8"?>
<ds:datastoreItem xmlns:ds="http://schemas.openxmlformats.org/officeDocument/2006/customXml" ds:itemID="{C4F0E959-EB1E-4C75-9819-5B0DA254E429}">
  <ds:schemaRefs>
    <ds:schemaRef ds:uri="ESRI.ArcGIS.Mapping.OfficeIntegration.PowerPointInfo"/>
  </ds:schemaRefs>
</ds:datastoreItem>
</file>

<file path=customXml/itemProps8.xml><?xml version="1.0" encoding="utf-8"?>
<ds:datastoreItem xmlns:ds="http://schemas.openxmlformats.org/officeDocument/2006/customXml" ds:itemID="{2F27823E-B368-4838-9444-72AD3194D40E}">
  <ds:schemaRefs>
    <ds:schemaRef ds:uri="ESRI.ArcGIS.Mapping.OfficeIntegration.PowerPointInfo"/>
  </ds:schemaRefs>
</ds:datastoreItem>
</file>

<file path=customXml/itemProps80.xml><?xml version="1.0" encoding="utf-8"?>
<ds:datastoreItem xmlns:ds="http://schemas.openxmlformats.org/officeDocument/2006/customXml" ds:itemID="{85EB6F06-54C5-4B8A-9F43-FB3F13FF8A97}">
  <ds:schemaRefs>
    <ds:schemaRef ds:uri="ESRI.ArcGIS.Mapping.OfficeIntegration.PowerPointInfo"/>
  </ds:schemaRefs>
</ds:datastoreItem>
</file>

<file path=customXml/itemProps81.xml><?xml version="1.0" encoding="utf-8"?>
<ds:datastoreItem xmlns:ds="http://schemas.openxmlformats.org/officeDocument/2006/customXml" ds:itemID="{0832F3B9-724A-4BD5-ADAD-D9ED0895769D}">
  <ds:schemaRefs>
    <ds:schemaRef ds:uri="ESRI.ArcGIS.Mapping.OfficeIntegration.PowerPointInfo"/>
  </ds:schemaRefs>
</ds:datastoreItem>
</file>

<file path=customXml/itemProps82.xml><?xml version="1.0" encoding="utf-8"?>
<ds:datastoreItem xmlns:ds="http://schemas.openxmlformats.org/officeDocument/2006/customXml" ds:itemID="{482606C4-B707-483A-943C-688113BB8275}">
  <ds:schemaRefs>
    <ds:schemaRef ds:uri="ESRI.ArcGIS.Mapping.OfficeIntegration.PowerPointInfo"/>
  </ds:schemaRefs>
</ds:datastoreItem>
</file>

<file path=customXml/itemProps83.xml><?xml version="1.0" encoding="utf-8"?>
<ds:datastoreItem xmlns:ds="http://schemas.openxmlformats.org/officeDocument/2006/customXml" ds:itemID="{BB73D82C-B377-4776-B684-B9D693D170F8}">
  <ds:schemaRefs>
    <ds:schemaRef ds:uri="ESRI.ArcGIS.Mapping.OfficeIntegration.PowerPointInfo"/>
  </ds:schemaRefs>
</ds:datastoreItem>
</file>

<file path=customXml/itemProps84.xml><?xml version="1.0" encoding="utf-8"?>
<ds:datastoreItem xmlns:ds="http://schemas.openxmlformats.org/officeDocument/2006/customXml" ds:itemID="{0AA18780-BB16-4D96-8301-860AC4247447}">
  <ds:schemaRefs>
    <ds:schemaRef ds:uri="ESRI.ArcGIS.Mapping.OfficeIntegration.PowerPointInfo"/>
  </ds:schemaRefs>
</ds:datastoreItem>
</file>

<file path=customXml/itemProps85.xml><?xml version="1.0" encoding="utf-8"?>
<ds:datastoreItem xmlns:ds="http://schemas.openxmlformats.org/officeDocument/2006/customXml" ds:itemID="{456C0F29-0326-4195-B99A-E090C6413EBC}">
  <ds:schemaRefs>
    <ds:schemaRef ds:uri="ESRI.ArcGIS.Mapping.OfficeIntegration.PowerPointInfo"/>
  </ds:schemaRefs>
</ds:datastoreItem>
</file>

<file path=customXml/itemProps86.xml><?xml version="1.0" encoding="utf-8"?>
<ds:datastoreItem xmlns:ds="http://schemas.openxmlformats.org/officeDocument/2006/customXml" ds:itemID="{9A3E8959-83E0-4A96-841F-63D1820BD087}">
  <ds:schemaRefs>
    <ds:schemaRef ds:uri="ESRI.ArcGIS.Mapping.OfficeIntegration.PowerPointInfo"/>
  </ds:schemaRefs>
</ds:datastoreItem>
</file>

<file path=customXml/itemProps87.xml><?xml version="1.0" encoding="utf-8"?>
<ds:datastoreItem xmlns:ds="http://schemas.openxmlformats.org/officeDocument/2006/customXml" ds:itemID="{72EBD225-9DD1-4E9D-8D03-FB183E4336F4}">
  <ds:schemaRefs>
    <ds:schemaRef ds:uri="ESRI.ArcGIS.Mapping.OfficeIntegration.PowerPointInfo"/>
  </ds:schemaRefs>
</ds:datastoreItem>
</file>

<file path=customXml/itemProps88.xml><?xml version="1.0" encoding="utf-8"?>
<ds:datastoreItem xmlns:ds="http://schemas.openxmlformats.org/officeDocument/2006/customXml" ds:itemID="{F1A6B483-C00B-4AFF-9DAD-6AFDD9E75D34}">
  <ds:schemaRefs>
    <ds:schemaRef ds:uri="ESRI.ArcGIS.Mapping.OfficeIntegration.PowerPointInfo"/>
  </ds:schemaRefs>
</ds:datastoreItem>
</file>

<file path=customXml/itemProps89.xml><?xml version="1.0" encoding="utf-8"?>
<ds:datastoreItem xmlns:ds="http://schemas.openxmlformats.org/officeDocument/2006/customXml" ds:itemID="{C9D5AF69-E78F-4D8F-B4E0-E47355AF2D2F}">
  <ds:schemaRefs>
    <ds:schemaRef ds:uri="ESRI.ArcGIS.Mapping.OfficeIntegration.PowerPointInfo"/>
  </ds:schemaRefs>
</ds:datastoreItem>
</file>

<file path=customXml/itemProps9.xml><?xml version="1.0" encoding="utf-8"?>
<ds:datastoreItem xmlns:ds="http://schemas.openxmlformats.org/officeDocument/2006/customXml" ds:itemID="{D6308F6E-A4F0-464B-8C3F-027459059AB8}">
  <ds:schemaRefs>
    <ds:schemaRef ds:uri="ESRI.ArcGIS.Mapping.OfficeIntegration.PowerPointInfo"/>
  </ds:schemaRefs>
</ds:datastoreItem>
</file>

<file path=customXml/itemProps90.xml><?xml version="1.0" encoding="utf-8"?>
<ds:datastoreItem xmlns:ds="http://schemas.openxmlformats.org/officeDocument/2006/customXml" ds:itemID="{ACE8E523-D6FC-4CA3-BE50-879C5A543CCA}">
  <ds:schemaRefs>
    <ds:schemaRef ds:uri="ESRI.ArcGIS.Mapping.OfficeIntegration.PowerPointInfo"/>
  </ds:schemaRefs>
</ds:datastoreItem>
</file>

<file path=customXml/itemProps91.xml><?xml version="1.0" encoding="utf-8"?>
<ds:datastoreItem xmlns:ds="http://schemas.openxmlformats.org/officeDocument/2006/customXml" ds:itemID="{11DA8DBA-C5D9-4153-8CAD-2EB9A3F8640E}">
  <ds:schemaRefs>
    <ds:schemaRef ds:uri="ESRI.ArcGIS.Mapping.OfficeIntegration.PowerPointInfo"/>
  </ds:schemaRefs>
</ds:datastoreItem>
</file>

<file path=customXml/itemProps92.xml><?xml version="1.0" encoding="utf-8"?>
<ds:datastoreItem xmlns:ds="http://schemas.openxmlformats.org/officeDocument/2006/customXml" ds:itemID="{2988B4A9-8FA0-443C-9167-B61853D55FA9}">
  <ds:schemaRefs>
    <ds:schemaRef ds:uri="ESRI.ArcGIS.Mapping.OfficeIntegration.PowerPointInfo"/>
  </ds:schemaRefs>
</ds:datastoreItem>
</file>

<file path=customXml/itemProps93.xml><?xml version="1.0" encoding="utf-8"?>
<ds:datastoreItem xmlns:ds="http://schemas.openxmlformats.org/officeDocument/2006/customXml" ds:itemID="{D6A16059-111D-4C18-8626-4CFD6CDC359C}">
  <ds:schemaRefs>
    <ds:schemaRef ds:uri="ESRI.ArcGIS.Mapping.OfficeIntegration.PowerPointInfo"/>
  </ds:schemaRefs>
</ds:datastoreItem>
</file>

<file path=customXml/itemProps94.xml><?xml version="1.0" encoding="utf-8"?>
<ds:datastoreItem xmlns:ds="http://schemas.openxmlformats.org/officeDocument/2006/customXml" ds:itemID="{11CFAE5F-8997-45D0-9BCE-1193B6257305}">
  <ds:schemaRefs>
    <ds:schemaRef ds:uri="ESRI.ArcGIS.Mapping.OfficeIntegration.PowerPointInfo"/>
  </ds:schemaRefs>
</ds:datastoreItem>
</file>

<file path=customXml/itemProps95.xml><?xml version="1.0" encoding="utf-8"?>
<ds:datastoreItem xmlns:ds="http://schemas.openxmlformats.org/officeDocument/2006/customXml" ds:itemID="{5E7FCD3A-BB12-4F3E-9A40-0DE6FC88D82E}">
  <ds:schemaRefs>
    <ds:schemaRef ds:uri="ESRI.ArcGIS.Mapping.OfficeIntegration.PowerPointInfo"/>
  </ds:schemaRefs>
</ds:datastoreItem>
</file>

<file path=customXml/itemProps96.xml><?xml version="1.0" encoding="utf-8"?>
<ds:datastoreItem xmlns:ds="http://schemas.openxmlformats.org/officeDocument/2006/customXml" ds:itemID="{0F77D8A4-EA77-4018-9077-BC65ACCC1B0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29469</TotalTime>
  <Words>450</Words>
  <Application>Microsoft Office PowerPoint</Application>
  <PresentationFormat>On-screen Show (4:3)</PresentationFormat>
  <Paragraphs>59</Paragraphs>
  <Slides>8</Slides>
  <Notes>6</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Climate Health w/images</vt:lpstr>
      <vt:lpstr>Climate Health no images</vt:lpstr>
      <vt:lpstr>PowerPoint Presentation</vt:lpstr>
      <vt:lpstr>The US Climate Health Assessment</vt:lpstr>
      <vt:lpstr>How Climate Change Can Impact Health</vt:lpstr>
      <vt:lpstr>Vulnerability</vt:lpstr>
      <vt:lpstr>Existing Medical Conditions and  Climate Change</vt:lpstr>
      <vt:lpstr>Common Chronic Medical Conditions</vt:lpstr>
      <vt:lpstr>For More Information  </vt:lpstr>
      <vt:lpstr>Additional Resources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Timeline for review editing</dc:title>
  <dc:creator>Crimmins, Allison</dc:creator>
  <cp:lastModifiedBy>Patricia Haigler</cp:lastModifiedBy>
  <cp:revision>367</cp:revision>
  <cp:lastPrinted>2016-02-10T14:16:52Z</cp:lastPrinted>
  <dcterms:created xsi:type="dcterms:W3CDTF">2015-08-21T13:41:18Z</dcterms:created>
  <dcterms:modified xsi:type="dcterms:W3CDTF">2016-10-28T15:40:27Z</dcterms:modified>
</cp:coreProperties>
</file>