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99"/>
    <p:sldMasterId id="2147483697" r:id="rId100"/>
  </p:sldMasterIdLst>
  <p:notesMasterIdLst>
    <p:notesMasterId r:id="rId114"/>
  </p:notesMasterIdLst>
  <p:handoutMasterIdLst>
    <p:handoutMasterId r:id="rId115"/>
  </p:handoutMasterIdLst>
  <p:sldIdLst>
    <p:sldId id="400" r:id="rId101"/>
    <p:sldId id="332" r:id="rId102"/>
    <p:sldId id="363" r:id="rId103"/>
    <p:sldId id="416" r:id="rId104"/>
    <p:sldId id="410" r:id="rId105"/>
    <p:sldId id="414" r:id="rId106"/>
    <p:sldId id="419" r:id="rId107"/>
    <p:sldId id="417" r:id="rId108"/>
    <p:sldId id="420" r:id="rId109"/>
    <p:sldId id="418" r:id="rId110"/>
    <p:sldId id="421" r:id="rId111"/>
    <p:sldId id="408" r:id="rId112"/>
    <p:sldId id="412" r:id="rId11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ble, Janet" initials="GJ" lastIdx="15" clrIdx="0">
    <p:extLst/>
  </p:cmAuthor>
  <p:cmAuthor id="2" name="Kimberly  Thigpen-Tart" initials="KT" lastIdx="2" clrIdx="1"/>
  <p:cmAuthor id="3" name="Garofalo, Jada F. (CDC/OID/NCEZID) (CTR)" initials="GJF(("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5DA"/>
    <a:srgbClr val="FFCC99"/>
    <a:srgbClr val="586377"/>
    <a:srgbClr val="617483"/>
    <a:srgbClr val="8064A2"/>
    <a:srgbClr val="4BACC6"/>
    <a:srgbClr val="225EA8"/>
    <a:srgbClr val="FF0000"/>
    <a:srgbClr val="231F20"/>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8" autoAdjust="0"/>
    <p:restoredTop sz="78443" autoAdjust="0"/>
  </p:normalViewPr>
  <p:slideViewPr>
    <p:cSldViewPr snapToGrid="0">
      <p:cViewPr varScale="1">
        <p:scale>
          <a:sx n="54" d="100"/>
          <a:sy n="54" d="100"/>
        </p:scale>
        <p:origin x="792" y="72"/>
      </p:cViewPr>
      <p:guideLst>
        <p:guide orient="horz" pos="2184"/>
        <p:guide pos="2880"/>
      </p:guideLst>
    </p:cSldViewPr>
  </p:slideViewPr>
  <p:notesTextViewPr>
    <p:cViewPr>
      <p:scale>
        <a:sx n="1" d="1"/>
        <a:sy n="1" d="1"/>
      </p:scale>
      <p:origin x="0" y="0"/>
    </p:cViewPr>
  </p:notesTextViewPr>
  <p:notesViewPr>
    <p:cSldViewPr snapToGrid="0">
      <p:cViewPr varScale="1">
        <p:scale>
          <a:sx n="66" d="100"/>
          <a:sy n="66" d="100"/>
        </p:scale>
        <p:origin x="-3154" y="-91"/>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presProps" Target="presProps.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slide" Target="slides/slide12.xml"/><Relationship Id="rId16" Type="http://schemas.openxmlformats.org/officeDocument/2006/relationships/customXml" Target="../customXml/item16.xml"/><Relationship Id="rId107" Type="http://schemas.openxmlformats.org/officeDocument/2006/relationships/slide" Target="slides/slide7.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customXml" Target="../customXml/item87.xml"/><Relationship Id="rId102" Type="http://schemas.openxmlformats.org/officeDocument/2006/relationships/slide" Target="slides/slide2.xml"/><Relationship Id="rId110" Type="http://schemas.openxmlformats.org/officeDocument/2006/relationships/slide" Target="slides/slide10.xml"/><Relationship Id="rId115"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customXml" Target="../customXml/item82.xml"/><Relationship Id="rId90" Type="http://schemas.openxmlformats.org/officeDocument/2006/relationships/customXml" Target="../customXml/item90.xml"/><Relationship Id="rId95" Type="http://schemas.openxmlformats.org/officeDocument/2006/relationships/customXml" Target="../customXml/item9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Master" Target="slideMasters/slideMaster2.xml"/><Relationship Id="rId105" Type="http://schemas.openxmlformats.org/officeDocument/2006/relationships/slide" Target="slides/slide5.xml"/><Relationship Id="rId113" Type="http://schemas.openxmlformats.org/officeDocument/2006/relationships/slide" Target="slides/slide13.xml"/><Relationship Id="rId118"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customXml" Target="../customXml/item93.xml"/><Relationship Id="rId98" Type="http://schemas.openxmlformats.org/officeDocument/2006/relationships/customXml" Target="../customXml/item9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3.xml"/><Relationship Id="rId108" Type="http://schemas.openxmlformats.org/officeDocument/2006/relationships/slide" Target="slides/slide8.xml"/><Relationship Id="rId116" Type="http://schemas.openxmlformats.org/officeDocument/2006/relationships/commentAuthors" Target="commentAuthor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6.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slideMaster" Target="slideMasters/slideMaster1.xml"/><Relationship Id="rId101" Type="http://schemas.openxmlformats.org/officeDocument/2006/relationships/slide" Target="slides/slid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slide" Target="slides/slide4.xml"/><Relationship Id="rId120"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59D109A4-69FF-44B9-AA83-30D69FD853CE}" type="datetimeFigureOut">
              <a:rPr lang="en-US" smtClean="0"/>
              <a:t>10/28/2016</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A2E3CB72-E1BA-4B2F-B323-6E74BFB4509E}" type="slidenum">
              <a:rPr lang="en-US" smtClean="0"/>
              <a:t>‹#›</a:t>
            </a:fld>
            <a:endParaRPr lang="en-US"/>
          </a:p>
        </p:txBody>
      </p:sp>
    </p:spTree>
    <p:extLst>
      <p:ext uri="{BB962C8B-B14F-4D97-AF65-F5344CB8AC3E}">
        <p14:creationId xmlns:p14="http://schemas.microsoft.com/office/powerpoint/2010/main" val="2529159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1"/>
            <a:ext cx="3037840" cy="463408"/>
          </a:xfrm>
          <a:prstGeom prst="rect">
            <a:avLst/>
          </a:prstGeom>
        </p:spPr>
        <p:txBody>
          <a:bodyPr vert="horz" lIns="92830" tIns="46415" rIns="92830" bIns="46415" rtlCol="0"/>
          <a:lstStyle>
            <a:lvl1pPr algn="r">
              <a:defRPr sz="1200"/>
            </a:lvl1pPr>
          </a:lstStyle>
          <a:p>
            <a:fld id="{4217C846-1722-45ED-8DF7-629F4178E542}" type="datetimeFigureOut">
              <a:rPr lang="en-US" smtClean="0"/>
              <a:pPr/>
              <a:t>10/28/2016</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7"/>
          </a:xfrm>
          <a:prstGeom prst="rect">
            <a:avLst/>
          </a:prstGeom>
        </p:spPr>
        <p:txBody>
          <a:bodyPr vert="horz" lIns="92830" tIns="46415" rIns="92830" bIns="46415" rtlCol="0" anchor="b"/>
          <a:lstStyle>
            <a:lvl1pPr algn="r">
              <a:defRPr sz="1200"/>
            </a:lvl1pPr>
          </a:lstStyle>
          <a:p>
            <a:fld id="{180BD7D9-828F-4354-9E55-FE8AC0FE8B7F}" type="slidenum">
              <a:rPr lang="en-US" smtClean="0"/>
              <a:pPr/>
              <a:t>‹#›</a:t>
            </a:fld>
            <a:endParaRPr lang="en-US"/>
          </a:p>
        </p:txBody>
      </p:sp>
    </p:spTree>
    <p:extLst>
      <p:ext uri="{BB962C8B-B14F-4D97-AF65-F5344CB8AC3E}">
        <p14:creationId xmlns:p14="http://schemas.microsoft.com/office/powerpoint/2010/main" val="162438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1</a:t>
            </a:fld>
            <a:endParaRPr lang="en-US"/>
          </a:p>
        </p:txBody>
      </p:sp>
    </p:spTree>
    <p:extLst>
      <p:ext uri="{BB962C8B-B14F-4D97-AF65-F5344CB8AC3E}">
        <p14:creationId xmlns:p14="http://schemas.microsoft.com/office/powerpoint/2010/main" val="8895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10</a:t>
            </a:fld>
            <a:endParaRPr lang="en-US"/>
          </a:p>
        </p:txBody>
      </p:sp>
    </p:spTree>
    <p:extLst>
      <p:ext uri="{BB962C8B-B14F-4D97-AF65-F5344CB8AC3E}">
        <p14:creationId xmlns:p14="http://schemas.microsoft.com/office/powerpoint/2010/main" val="336575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communications materials for other populations of concern:</a:t>
            </a:r>
            <a:r>
              <a:rPr lang="en-US" baseline="0" dirty="0" smtClean="0"/>
              <a:t>  </a:t>
            </a:r>
          </a:p>
          <a:p>
            <a:r>
              <a:rPr lang="en-US" baseline="0" dirty="0" smtClean="0"/>
              <a:t>www.epa.gov/climate-impacts/climate-change-health-and-populations-concern</a:t>
            </a:r>
            <a:endParaRPr lang="en-US" dirty="0" smtClean="0"/>
          </a:p>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12</a:t>
            </a:fld>
            <a:endParaRPr lang="en-US"/>
          </a:p>
        </p:txBody>
      </p:sp>
    </p:spTree>
    <p:extLst>
      <p:ext uri="{BB962C8B-B14F-4D97-AF65-F5344CB8AC3E}">
        <p14:creationId xmlns:p14="http://schemas.microsoft.com/office/powerpoint/2010/main" val="411752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13</a:t>
            </a:fld>
            <a:endParaRPr lang="en-US"/>
          </a:p>
        </p:txBody>
      </p:sp>
    </p:spTree>
    <p:extLst>
      <p:ext uri="{BB962C8B-B14F-4D97-AF65-F5344CB8AC3E}">
        <p14:creationId xmlns:p14="http://schemas.microsoft.com/office/powerpoint/2010/main" val="411752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All of the information in this power point is taken from this Assessment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Where does the information in the assessment come from?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assessment information comes</a:t>
            </a:r>
            <a:r>
              <a:rPr lang="en-US" sz="1200" kern="1200" baseline="0" dirty="0" smtClean="0">
                <a:solidFill>
                  <a:schemeClr val="tx1"/>
                </a:solidFill>
                <a:effectLst/>
                <a:latin typeface="+mn-lt"/>
                <a:ea typeface="+mn-ea"/>
                <a:cs typeface="+mn-cs"/>
              </a:rPr>
              <a:t> from the peer-reviewed scientific literature, and the report itself was also peer-reviewed. </a:t>
            </a: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b="1" dirty="0" smtClean="0"/>
              <a:t>What is the geographic and</a:t>
            </a:r>
            <a:r>
              <a:rPr lang="en-US" b="1" baseline="0" dirty="0" smtClean="0"/>
              <a:t> timescale focus</a:t>
            </a:r>
            <a:r>
              <a:rPr lang="en-US" b="1" dirty="0" smtClean="0"/>
              <a:t>? </a:t>
            </a:r>
            <a:r>
              <a:rPr lang="en-US" dirty="0" smtClean="0"/>
              <a:t/>
            </a:r>
            <a:br>
              <a:rPr lang="en-US" dirty="0" smtClean="0"/>
            </a:br>
            <a:r>
              <a:rPr lang="en-US" sz="1200" kern="1200" dirty="0" smtClean="0">
                <a:solidFill>
                  <a:schemeClr val="tx1"/>
                </a:solidFill>
                <a:effectLst/>
                <a:latin typeface="+mn-lt"/>
                <a:ea typeface="+mn-ea"/>
                <a:cs typeface="+mn-cs"/>
              </a:rPr>
              <a:t>The assessment focuses on observed and current health impacts in the United States as well as the future projections of impacts. Where possible, the report presents quantitative estimates of future impacts for the years 2030, 2050, and 2100.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How is the assessment organized? </a:t>
            </a:r>
          </a:p>
          <a:p>
            <a:r>
              <a:rPr lang="en-US" sz="1200" kern="1200" dirty="0" smtClean="0">
                <a:solidFill>
                  <a:schemeClr val="tx1"/>
                </a:solidFill>
                <a:effectLst/>
                <a:latin typeface="+mn-lt"/>
                <a:ea typeface="+mn-ea"/>
                <a:cs typeface="+mn-cs"/>
              </a:rPr>
              <a:t>The report assesses the scientific literature in eight focus areas:</a:t>
            </a:r>
          </a:p>
          <a:p>
            <a:pPr lvl="0"/>
            <a:r>
              <a:rPr lang="en-US" sz="1200" kern="1200" dirty="0" smtClean="0">
                <a:solidFill>
                  <a:schemeClr val="tx1"/>
                </a:solidFill>
                <a:effectLst/>
                <a:latin typeface="+mn-lt"/>
                <a:ea typeface="+mn-ea"/>
                <a:cs typeface="+mn-cs"/>
              </a:rPr>
              <a:t>Temperature Related Death and Illness; Air Quality Impacts; Extreme Weather; </a:t>
            </a:r>
            <a:r>
              <a:rPr lang="en-US" sz="1200" kern="1200" dirty="0" err="1" smtClean="0">
                <a:solidFill>
                  <a:schemeClr val="tx1"/>
                </a:solidFill>
                <a:effectLst/>
                <a:latin typeface="+mn-lt"/>
                <a:ea typeface="+mn-ea"/>
                <a:cs typeface="+mn-cs"/>
              </a:rPr>
              <a:t>Vectorborne</a:t>
            </a:r>
            <a:r>
              <a:rPr lang="en-US" sz="1200" kern="1200" dirty="0" smtClean="0">
                <a:solidFill>
                  <a:schemeClr val="tx1"/>
                </a:solidFill>
                <a:effectLst/>
                <a:latin typeface="+mn-lt"/>
                <a:ea typeface="+mn-ea"/>
                <a:cs typeface="+mn-cs"/>
              </a:rPr>
              <a:t> Disease; Water- Related Illnesses; Food Safety, Nutrition, and Distribution; Mental Health and Well-Being;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Populations of Concern</a:t>
            </a:r>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2</a:t>
            </a:fld>
            <a:endParaRPr lang="en-US"/>
          </a:p>
        </p:txBody>
      </p:sp>
    </p:spTree>
    <p:extLst>
      <p:ext uri="{BB962C8B-B14F-4D97-AF65-F5344CB8AC3E}">
        <p14:creationId xmlns:p14="http://schemas.microsoft.com/office/powerpoint/2010/main" val="214583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figure illustrates a pathway of how changes in Earth’s climate directly and indirectly affect human health. Examples listed in the center boxes show these key connections, such as increased temperatures due to climate change leading to more people experiencing or coming into contact with extreme heat, thus increasing the risk of heat-related illnesses.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gray side boxes indicate other factors that can positively or negatively influence a person’s risk of exposure and health outcomes, like access to healthcare, the physical environment (buildings, infrastructure, etc.) in which that person lives, and individual factors including race, gender, and age. These factors contribute to social and environmental disparities that make some communities particularly vulnerable to the health impacts of climate change.</a:t>
            </a:r>
            <a:br>
              <a:rPr lang="en-US" sz="1200" kern="1200" dirty="0" smtClean="0">
                <a:solidFill>
                  <a:schemeClr val="tx1"/>
                </a:solidFill>
                <a:effectLst/>
                <a:latin typeface="+mn-lt"/>
                <a:ea typeface="+mn-ea"/>
                <a:cs typeface="+mn-cs"/>
              </a:rPr>
            </a:br>
            <a:r>
              <a:rPr lang="en-US" baseline="0" dirty="0" smtClean="0">
                <a:effectLst/>
              </a:rPr>
              <a:t/>
            </a:r>
            <a:br>
              <a:rPr lang="en-US" baseline="0" dirty="0" smtClean="0">
                <a:effectLst/>
              </a:rPr>
            </a:br>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3</a:t>
            </a:fld>
            <a:endParaRPr lang="en-US"/>
          </a:p>
        </p:txBody>
      </p:sp>
    </p:spTree>
    <p:extLst>
      <p:ext uri="{BB962C8B-B14F-4D97-AF65-F5344CB8AC3E}">
        <p14:creationId xmlns:p14="http://schemas.microsoft.com/office/powerpoint/2010/main" val="290483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assessment identifies eight populations disproportionately affected by climate change—communities with environmental justice concerns, indigenous peoples, children, pregnant women, older adults, occupational groups, people with disabilities, and people with pre-existing medical conditions.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0BD7D9-828F-4354-9E55-FE8AC0FE8B7F}" type="slidenum">
              <a:rPr lang="en-US" smtClean="0"/>
              <a:pPr/>
              <a:t>4</a:t>
            </a:fld>
            <a:endParaRPr lang="en-US"/>
          </a:p>
        </p:txBody>
      </p:sp>
    </p:spTree>
    <p:extLst>
      <p:ext uri="{BB962C8B-B14F-4D97-AF65-F5344CB8AC3E}">
        <p14:creationId xmlns:p14="http://schemas.microsoft.com/office/powerpoint/2010/main" val="98393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5</a:t>
            </a:fld>
            <a:endParaRPr lang="en-US"/>
          </a:p>
        </p:txBody>
      </p:sp>
    </p:spTree>
    <p:extLst>
      <p:ext uri="{BB962C8B-B14F-4D97-AF65-F5344CB8AC3E}">
        <p14:creationId xmlns:p14="http://schemas.microsoft.com/office/powerpoint/2010/main" val="406707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6</a:t>
            </a:fld>
            <a:endParaRPr lang="en-US"/>
          </a:p>
        </p:txBody>
      </p:sp>
    </p:spTree>
    <p:extLst>
      <p:ext uri="{BB962C8B-B14F-4D97-AF65-F5344CB8AC3E}">
        <p14:creationId xmlns:p14="http://schemas.microsoft.com/office/powerpoint/2010/main" val="336575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7</a:t>
            </a:fld>
            <a:endParaRPr lang="en-US"/>
          </a:p>
        </p:txBody>
      </p:sp>
    </p:spTree>
    <p:extLst>
      <p:ext uri="{BB962C8B-B14F-4D97-AF65-F5344CB8AC3E}">
        <p14:creationId xmlns:p14="http://schemas.microsoft.com/office/powerpoint/2010/main" val="3365756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8</a:t>
            </a:fld>
            <a:endParaRPr lang="en-US"/>
          </a:p>
        </p:txBody>
      </p:sp>
    </p:spTree>
    <p:extLst>
      <p:ext uri="{BB962C8B-B14F-4D97-AF65-F5344CB8AC3E}">
        <p14:creationId xmlns:p14="http://schemas.microsoft.com/office/powerpoint/2010/main" val="336575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BD7D9-828F-4354-9E55-FE8AC0FE8B7F}" type="slidenum">
              <a:rPr lang="en-US" smtClean="0"/>
              <a:pPr/>
              <a:t>9</a:t>
            </a:fld>
            <a:endParaRPr lang="en-US"/>
          </a:p>
        </p:txBody>
      </p:sp>
    </p:spTree>
    <p:extLst>
      <p:ext uri="{BB962C8B-B14F-4D97-AF65-F5344CB8AC3E}">
        <p14:creationId xmlns:p14="http://schemas.microsoft.com/office/powerpoint/2010/main" val="336575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934" y="1251512"/>
            <a:ext cx="8773536" cy="5030018"/>
          </a:xfrm>
        </p:spPr>
        <p:txBody>
          <a:bodyPr/>
          <a:lstStyle>
            <a:lvl1pPr marL="457200" indent="-4572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quarter" idx="10" hasCustomPrompt="1"/>
          </p:nvPr>
        </p:nvSpPr>
        <p:spPr>
          <a:xfrm>
            <a:off x="184935" y="1"/>
            <a:ext cx="7181065" cy="986318"/>
          </a:xfrm>
        </p:spPr>
        <p:txBody>
          <a:bodyPr anchor="ctr">
            <a:noAutofit/>
          </a:bodyPr>
          <a:lstStyle>
            <a:lvl1pPr marL="0" indent="0">
              <a:buFontTx/>
              <a:buNone/>
              <a:defRPr sz="3200" b="1" baseline="0">
                <a:solidFill>
                  <a:schemeClr val="bg1"/>
                </a:solidFill>
              </a:defRPr>
            </a:lvl1pPr>
          </a:lstStyle>
          <a:p>
            <a:pPr lvl="0"/>
            <a:r>
              <a:rPr lang="en-US" dirty="0" smtClean="0"/>
              <a:t>This type of slide is for content. Click here to enter slide title.</a:t>
            </a:r>
          </a:p>
        </p:txBody>
      </p:sp>
    </p:spTree>
    <p:extLst>
      <p:ext uri="{BB962C8B-B14F-4D97-AF65-F5344CB8AC3E}">
        <p14:creationId xmlns:p14="http://schemas.microsoft.com/office/powerpoint/2010/main" val="2764311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33450" y="1057275"/>
            <a:ext cx="7277100" cy="4648200"/>
          </a:xfrm>
        </p:spPr>
        <p:txBody>
          <a:bodyPr>
            <a:normAutofit/>
          </a:bodyPr>
          <a:lstStyle>
            <a:lvl1pPr marL="0" indent="0" algn="ctr">
              <a:buFontTx/>
              <a:buNone/>
              <a:defRPr sz="3600" baseline="0">
                <a:solidFill>
                  <a:schemeClr val="bg1"/>
                </a:solidFill>
                <a:latin typeface="Georgia" panose="02040502050405020303" pitchFamily="18" charset="0"/>
              </a:defRPr>
            </a:lvl1pPr>
          </a:lstStyle>
          <a:p>
            <a:pPr lvl="0"/>
            <a:r>
              <a:rPr lang="en-US" dirty="0" smtClean="0"/>
              <a:t>This type of slide can be used for various things, like images, posing a question, or highlighting a key point. Either paste in your images, or click to enter your text.</a:t>
            </a:r>
          </a:p>
        </p:txBody>
      </p:sp>
    </p:spTree>
    <p:custDataLst>
      <p:tags r:id="rId1"/>
    </p:custDataLst>
    <p:extLst>
      <p:ext uri="{BB962C8B-B14F-4D97-AF65-F5344CB8AC3E}">
        <p14:creationId xmlns:p14="http://schemas.microsoft.com/office/powerpoint/2010/main" val="3204512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816" y="-9527"/>
            <a:ext cx="8574984" cy="923927"/>
          </a:xfrm>
        </p:spPr>
        <p:txBody>
          <a:bodyPr anchor="b">
            <a:normAutofit/>
          </a:bodyPr>
          <a:lstStyle>
            <a:lvl1pPr>
              <a:defRPr sz="30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4692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33450" y="1057275"/>
            <a:ext cx="7277100" cy="4648200"/>
          </a:xfrm>
        </p:spPr>
        <p:txBody>
          <a:bodyPr>
            <a:normAutofit/>
          </a:bodyPr>
          <a:lstStyle>
            <a:lvl1pPr marL="0" indent="0" algn="ctr">
              <a:buFontTx/>
              <a:buNone/>
              <a:defRPr sz="3600" baseline="0">
                <a:solidFill>
                  <a:schemeClr val="bg1"/>
                </a:solidFill>
                <a:latin typeface="Georgia" panose="02040502050405020303" pitchFamily="18" charset="0"/>
              </a:defRPr>
            </a:lvl1pPr>
          </a:lstStyle>
          <a:p>
            <a:pPr lvl="0"/>
            <a:r>
              <a:rPr lang="en-US" dirty="0" smtClean="0"/>
              <a:t>This type of slide can be used for various things, like images, posing a question, or highlighting a key point. Either paste in your images, or click to enter your text.</a:t>
            </a:r>
          </a:p>
        </p:txBody>
      </p:sp>
    </p:spTree>
    <p:custDataLst>
      <p:tags r:id="rId1"/>
    </p:custDataLst>
    <p:extLst>
      <p:ext uri="{BB962C8B-B14F-4D97-AF65-F5344CB8AC3E}">
        <p14:creationId xmlns:p14="http://schemas.microsoft.com/office/powerpoint/2010/main" val="2954770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816" y="-9527"/>
            <a:ext cx="8574984" cy="923927"/>
          </a:xfrm>
        </p:spPr>
        <p:txBody>
          <a:bodyPr anchor="b">
            <a:normAutofit/>
          </a:bodyPr>
          <a:lstStyle>
            <a:lvl1pPr>
              <a:defRPr sz="30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3091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gd name="adj" fmla="val 0"/>
            </a:avLst>
          </a:prstGeom>
          <a:gradFill flip="none" rotWithShape="1">
            <a:gsLst>
              <a:gs pos="0">
                <a:schemeClr val="bg1">
                  <a:lumMod val="85000"/>
                </a:schemeClr>
              </a:gs>
              <a:gs pos="49000">
                <a:schemeClr val="bg1"/>
              </a:gs>
              <a:gs pos="100000">
                <a:schemeClr val="bg1"/>
              </a:gs>
            </a:gsLst>
            <a:path path="circle">
              <a:fillToRect l="100000" t="100000"/>
            </a:path>
            <a:tileRect r="-100000" b="-100000"/>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F9D55-C2FB-469D-BCFC-CA4AD62244D8}" type="slidenum">
              <a:rPr lang="en-US" smtClean="0"/>
              <a:pPr/>
              <a:t>‹#›</a:t>
            </a:fld>
            <a:endParaRPr lang="en-US"/>
          </a:p>
        </p:txBody>
      </p:sp>
      <p:sp>
        <p:nvSpPr>
          <p:cNvPr id="9" name="Rectangle 8"/>
          <p:cNvSpPr/>
          <p:nvPr/>
        </p:nvSpPr>
        <p:spPr>
          <a:xfrm>
            <a:off x="0" y="0"/>
            <a:ext cx="9144000"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97286"/>
            <a:ext cx="8229600" cy="47288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11816" y="-9527"/>
            <a:ext cx="8574984" cy="93247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55181" y="17092"/>
            <a:ext cx="2293065" cy="1828800"/>
          </a:xfrm>
          <a:prstGeom prst="rect">
            <a:avLst/>
          </a:prstGeom>
        </p:spPr>
      </p:pic>
    </p:spTree>
    <p:custDataLst>
      <p:tags r:id="rId5"/>
    </p:custDataLst>
    <p:extLst>
      <p:ext uri="{BB962C8B-B14F-4D97-AF65-F5344CB8AC3E}">
        <p14:creationId xmlns:p14="http://schemas.microsoft.com/office/powerpoint/2010/main" val="966856081"/>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6" r:id="rId3"/>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mn-lt"/>
          <a:ea typeface="+mj-ea"/>
          <a:cs typeface="+mj-cs"/>
        </a:defRPr>
      </a:lvl1pPr>
    </p:titleStyle>
    <p:bodyStyle>
      <a:lvl1pPr marL="0" indent="-457200" algn="l" defTabSz="914400" rtl="0" eaLnBrk="1" latinLnBrk="0" hangingPunct="1">
        <a:spcBef>
          <a:spcPct val="20000"/>
        </a:spcBef>
        <a:buClr>
          <a:srgbClr val="69B5DA"/>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rgbClr val="69B5DA"/>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69B5DA"/>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gd name="adj" fmla="val 0"/>
            </a:avLst>
          </a:prstGeom>
          <a:gradFill flip="none" rotWithShape="1">
            <a:gsLst>
              <a:gs pos="0">
                <a:schemeClr val="bg1">
                  <a:lumMod val="85000"/>
                </a:schemeClr>
              </a:gs>
              <a:gs pos="49000">
                <a:schemeClr val="bg1"/>
              </a:gs>
              <a:gs pos="100000">
                <a:schemeClr val="bg1"/>
              </a:gs>
            </a:gsLst>
            <a:path path="circle">
              <a:fillToRect l="100000" t="100000"/>
            </a:path>
            <a:tileRect r="-100000" b="-100000"/>
          </a:gra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F9D55-C2FB-469D-BCFC-CA4AD62244D8}" type="slidenum">
              <a:rPr lang="en-US" smtClean="0"/>
              <a:pPr/>
              <a:t>‹#›</a:t>
            </a:fld>
            <a:endParaRPr lang="en-US"/>
          </a:p>
        </p:txBody>
      </p:sp>
      <p:sp>
        <p:nvSpPr>
          <p:cNvPr id="9" name="Rectangle 8"/>
          <p:cNvSpPr/>
          <p:nvPr/>
        </p:nvSpPr>
        <p:spPr>
          <a:xfrm>
            <a:off x="0" y="0"/>
            <a:ext cx="9144000"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97286"/>
            <a:ext cx="8229600" cy="47288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11816" y="-9527"/>
            <a:ext cx="9032184" cy="93247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custDataLst>
      <p:tags r:id="rId4"/>
    </p:custDataLst>
    <p:extLst>
      <p:ext uri="{BB962C8B-B14F-4D97-AF65-F5344CB8AC3E}">
        <p14:creationId xmlns:p14="http://schemas.microsoft.com/office/powerpoint/2010/main" val="3296189478"/>
      </p:ext>
    </p:extLst>
  </p:cSld>
  <p:clrMap bg1="lt1" tx1="dk1" bg2="lt2" tx2="dk2" accent1="accent1" accent2="accent2" accent3="accent3" accent4="accent4" accent5="accent5" accent6="accent6" hlink="hlink" folHlink="folHlink"/>
  <p:sldLayoutIdLst>
    <p:sldLayoutId id="2147483700" r:id="rId1"/>
    <p:sldLayoutId id="2147483701"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mn-lt"/>
          <a:ea typeface="+mj-ea"/>
          <a:cs typeface="+mj-cs"/>
        </a:defRPr>
      </a:lvl1pPr>
    </p:titleStyle>
    <p:bodyStyle>
      <a:lvl1pPr marL="0" indent="-457200" algn="l" defTabSz="914400" rtl="0" eaLnBrk="1" latinLnBrk="0" hangingPunct="1">
        <a:spcBef>
          <a:spcPct val="20000"/>
        </a:spcBef>
        <a:buClr>
          <a:srgbClr val="69B5DA"/>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rgbClr val="69B5DA"/>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rgbClr val="69B5DA"/>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rgbClr val="69B5DA"/>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pa.gov/climate-impacts/communicating-vulnerabilities-climate-change-older-adul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climate-impact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health2016.globalchang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456" y="2401356"/>
            <a:ext cx="9222956" cy="914400"/>
          </a:xfrm>
          <a:prstGeom prst="rect">
            <a:avLst/>
          </a:prstGeom>
          <a:solidFill>
            <a:srgbClr val="69B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666570" y="3831377"/>
            <a:ext cx="6127334" cy="1142227"/>
          </a:xfrm>
          <a:prstGeom prst="rect">
            <a:avLst/>
          </a:prstGeom>
        </p:spPr>
        <p:txBody>
          <a:bodyPr>
            <a:noAutofit/>
          </a:bodyPr>
          <a:lstStyle>
            <a:lvl1pPr marL="0" indent="-457200" algn="l" defTabSz="914400" rtl="0" eaLnBrk="1" latinLnBrk="0" hangingPunct="1">
              <a:spcBef>
                <a:spcPct val="20000"/>
              </a:spcBef>
              <a:buClr>
                <a:schemeClr val="accent1"/>
              </a:buClr>
              <a:buFont typeface="Wingdings 2" panose="05020102010507070707" pitchFamily="18" charset="2"/>
              <a:buChar char=""/>
              <a:defRPr sz="3200" kern="1200">
                <a:solidFill>
                  <a:schemeClr val="tx1">
                    <a:lumMod val="75000"/>
                  </a:schemeClr>
                </a:solidFill>
                <a:latin typeface="+mn-lt"/>
                <a:ea typeface="+mn-ea"/>
                <a:cs typeface="+mn-cs"/>
              </a:defRPr>
            </a:lvl1pPr>
            <a:lvl2pPr marL="914400" indent="-457200" algn="l" defTabSz="914400" rtl="0" eaLnBrk="1" latinLnBrk="0" hangingPunct="1">
              <a:spcBef>
                <a:spcPct val="20000"/>
              </a:spcBef>
              <a:buClr>
                <a:schemeClr val="accent1"/>
              </a:buClr>
              <a:buFont typeface="Calibri" panose="020F0502020204030204"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buNone/>
            </a:pPr>
            <a:r>
              <a:rPr lang="en-US" sz="4400" b="1" dirty="0" smtClean="0">
                <a:solidFill>
                  <a:schemeClr val="tx1"/>
                </a:solidFill>
              </a:rPr>
              <a:t>Climate Change and the Health of Older Adults</a:t>
            </a:r>
            <a:endParaRPr lang="en-US" sz="4400" b="1"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75"/>
            <a:ext cx="9144000" cy="30057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8487" y="1937176"/>
            <a:ext cx="2738213" cy="2468880"/>
          </a:xfrm>
          <a:prstGeom prst="rect">
            <a:avLst/>
          </a:prstGeom>
        </p:spPr>
      </p:pic>
    </p:spTree>
    <p:extLst>
      <p:ext uri="{BB962C8B-B14F-4D97-AF65-F5344CB8AC3E}">
        <p14:creationId xmlns:p14="http://schemas.microsoft.com/office/powerpoint/2010/main" val="387962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05" y="1418757"/>
            <a:ext cx="8567054" cy="3262432"/>
          </a:xfrm>
          <a:prstGeom prst="rect">
            <a:avLst/>
          </a:prstGeom>
        </p:spPr>
        <p:txBody>
          <a:bodyPr wrap="square">
            <a:spAutoFit/>
          </a:bodyPr>
          <a:lstStyle/>
          <a:p>
            <a:pPr marR="5170">
              <a:buClr>
                <a:srgbClr val="69B5DA"/>
              </a:buClr>
            </a:pPr>
            <a:r>
              <a:rPr lang="en-US" sz="3000" b="1" dirty="0" smtClean="0"/>
              <a:t>Illnesses Caused by Contaminated Water</a:t>
            </a:r>
          </a:p>
          <a:p>
            <a:pPr marL="342900" indent="-342900">
              <a:buClr>
                <a:srgbClr val="69B5DA"/>
              </a:buClr>
              <a:buFont typeface="Arial" panose="020B0604020202020204" pitchFamily="34" charset="0"/>
              <a:buChar char="•"/>
            </a:pPr>
            <a:r>
              <a:rPr lang="en-US" sz="2600" dirty="0"/>
              <a:t>Climate change increases the contamination risk for sources of drinking water and recreational water. </a:t>
            </a:r>
            <a:endParaRPr lang="en-US" sz="2600" dirty="0" smtClean="0"/>
          </a:p>
          <a:p>
            <a:pPr marL="342900" indent="-342900">
              <a:buClr>
                <a:srgbClr val="69B5DA"/>
              </a:buClr>
              <a:buFont typeface="Arial" panose="020B0604020202020204" pitchFamily="34" charset="0"/>
              <a:buChar char="•"/>
            </a:pPr>
            <a:r>
              <a:rPr lang="en-US" sz="2600" dirty="0" smtClean="0"/>
              <a:t>Older adults are at high risk of contracting gastrointestinal illnesses from contaminated water; those already in poor health are more likely to suffer severe health consequences, including death.</a:t>
            </a:r>
          </a:p>
          <a:p>
            <a:pPr marR="5170">
              <a:buClr>
                <a:srgbClr val="69B5DA"/>
              </a:buClr>
            </a:pPr>
            <a:endParaRPr lang="en-US" sz="2000" b="1" dirty="0"/>
          </a:p>
        </p:txBody>
      </p:sp>
      <p:sp>
        <p:nvSpPr>
          <p:cNvPr id="2" name="Title 1"/>
          <p:cNvSpPr>
            <a:spLocks noGrp="1"/>
          </p:cNvSpPr>
          <p:nvPr>
            <p:ph type="title"/>
          </p:nvPr>
        </p:nvSpPr>
        <p:spPr/>
        <p:txBody>
          <a:bodyPr>
            <a:normAutofit/>
          </a:bodyPr>
          <a:lstStyle/>
          <a:p>
            <a:r>
              <a:rPr lang="en-US" dirty="0" smtClean="0"/>
              <a:t>Environmental Hazards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205" y="4325564"/>
            <a:ext cx="3416423" cy="219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094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Location</a:t>
            </a:r>
            <a:endParaRPr lang="en-US" dirty="0"/>
          </a:p>
        </p:txBody>
      </p:sp>
      <p:sp>
        <p:nvSpPr>
          <p:cNvPr id="3" name="Content Placeholder 2"/>
          <p:cNvSpPr>
            <a:spLocks noGrp="1"/>
          </p:cNvSpPr>
          <p:nvPr>
            <p:ph idx="1"/>
          </p:nvPr>
        </p:nvSpPr>
        <p:spPr>
          <a:xfrm>
            <a:off x="284508" y="1408042"/>
            <a:ext cx="8229600" cy="5197153"/>
          </a:xfrm>
        </p:spPr>
        <p:txBody>
          <a:bodyPr>
            <a:normAutofit fontScale="92500" lnSpcReduction="10000"/>
          </a:bodyPr>
          <a:lstStyle/>
          <a:p>
            <a:pPr marL="342900" indent="-342900">
              <a:spcAft>
                <a:spcPts val="1200"/>
              </a:spcAft>
              <a:buFont typeface="Arial" panose="020B0604020202020204" pitchFamily="34" charset="0"/>
              <a:buChar char="•"/>
            </a:pPr>
            <a:r>
              <a:rPr lang="en-US" sz="2800" dirty="0">
                <a:solidFill>
                  <a:schemeClr val="tx1"/>
                </a:solidFill>
              </a:rPr>
              <a:t>Depending on where they live, some older adults can be more vulnerable to climate change-related health effects than </a:t>
            </a:r>
            <a:r>
              <a:rPr lang="en-US" sz="2800" dirty="0" smtClean="0">
                <a:solidFill>
                  <a:schemeClr val="tx1"/>
                </a:solidFill>
              </a:rPr>
              <a:t>others.</a:t>
            </a:r>
            <a:endParaRPr lang="en-US" sz="2800" dirty="0">
              <a:solidFill>
                <a:schemeClr val="tx1"/>
              </a:solidFill>
            </a:endParaRPr>
          </a:p>
          <a:p>
            <a:pPr marL="342900" indent="-342900">
              <a:spcAft>
                <a:spcPts val="1200"/>
              </a:spcAft>
              <a:buFont typeface="Arial" panose="020B0604020202020204" pitchFamily="34" charset="0"/>
              <a:buChar char="•"/>
            </a:pPr>
            <a:r>
              <a:rPr lang="en-US" sz="2800" dirty="0">
                <a:solidFill>
                  <a:schemeClr val="tx1"/>
                </a:solidFill>
              </a:rPr>
              <a:t>The increasing severity of tropical storms may pose risks for older adults living in coastal </a:t>
            </a:r>
            <a:r>
              <a:rPr lang="en-US" sz="2800" dirty="0" smtClean="0">
                <a:solidFill>
                  <a:schemeClr val="tx1"/>
                </a:solidFill>
              </a:rPr>
              <a:t>areas.</a:t>
            </a:r>
            <a:endParaRPr lang="en-US" sz="2800" dirty="0">
              <a:solidFill>
                <a:schemeClr val="tx1"/>
              </a:solidFill>
            </a:endParaRPr>
          </a:p>
          <a:p>
            <a:pPr marL="342900" indent="-342900">
              <a:spcAft>
                <a:spcPts val="1200"/>
              </a:spcAft>
              <a:buFont typeface="Arial" panose="020B0604020202020204" pitchFamily="34" charset="0"/>
              <a:buChar char="•"/>
            </a:pPr>
            <a:r>
              <a:rPr lang="en-US" sz="2800" dirty="0">
                <a:solidFill>
                  <a:schemeClr val="tx1"/>
                </a:solidFill>
              </a:rPr>
              <a:t>For older adults residing in cities, factors such as the urban heat island </a:t>
            </a:r>
            <a:r>
              <a:rPr lang="en-US" sz="2800" dirty="0" smtClean="0">
                <a:solidFill>
                  <a:schemeClr val="tx1"/>
                </a:solidFill>
              </a:rPr>
              <a:t>effect and </a:t>
            </a:r>
            <a:r>
              <a:rPr lang="en-US" sz="2800" dirty="0">
                <a:solidFill>
                  <a:schemeClr val="tx1"/>
                </a:solidFill>
              </a:rPr>
              <a:t>urban </a:t>
            </a:r>
            <a:r>
              <a:rPr lang="en-US" sz="2800" dirty="0" smtClean="0">
                <a:solidFill>
                  <a:schemeClr val="tx1"/>
                </a:solidFill>
              </a:rPr>
              <a:t>sprawl, and neighborhood safety </a:t>
            </a:r>
            <a:r>
              <a:rPr lang="en-US" sz="2800" dirty="0">
                <a:solidFill>
                  <a:schemeClr val="tx1"/>
                </a:solidFill>
              </a:rPr>
              <a:t>may also present </a:t>
            </a:r>
            <a:r>
              <a:rPr lang="en-US" sz="2800" dirty="0" smtClean="0">
                <a:solidFill>
                  <a:schemeClr val="tx1"/>
                </a:solidFill>
              </a:rPr>
              <a:t>risks.</a:t>
            </a:r>
            <a:endParaRPr lang="en-US" sz="2800" dirty="0">
              <a:solidFill>
                <a:schemeClr val="tx1"/>
              </a:solidFill>
            </a:endParaRPr>
          </a:p>
          <a:p>
            <a:pPr marL="342900" indent="-342900">
              <a:spcAft>
                <a:spcPts val="1200"/>
              </a:spcAft>
              <a:buFont typeface="Arial" panose="020B0604020202020204" pitchFamily="34" charset="0"/>
              <a:buChar char="•"/>
            </a:pPr>
            <a:r>
              <a:rPr lang="en-US" sz="2800" dirty="0">
                <a:solidFill>
                  <a:schemeClr val="tx1"/>
                </a:solidFill>
              </a:rPr>
              <a:t>For older adults and people with limited mobility who reside in multi-story buildings with elevators, the loss of electricity during a storm can make it difficult to get food, medicine, and other needed </a:t>
            </a:r>
            <a:r>
              <a:rPr lang="en-US" sz="2800" dirty="0" smtClean="0">
                <a:solidFill>
                  <a:schemeClr val="tx1"/>
                </a:solidFill>
              </a:rPr>
              <a:t>services.</a:t>
            </a:r>
            <a:endParaRPr lang="en-US" sz="2800" dirty="0">
              <a:solidFill>
                <a:schemeClr val="tx1"/>
              </a:solidFill>
            </a:endParaRPr>
          </a:p>
        </p:txBody>
      </p:sp>
    </p:spTree>
    <p:extLst>
      <p:ext uri="{BB962C8B-B14F-4D97-AF65-F5344CB8AC3E}">
        <p14:creationId xmlns:p14="http://schemas.microsoft.com/office/powerpoint/2010/main" val="88683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508" y="1102660"/>
            <a:ext cx="8526206" cy="5602939"/>
          </a:xfrm>
        </p:spPr>
        <p:txBody>
          <a:bodyPr>
            <a:normAutofit/>
          </a:bodyPr>
          <a:lstStyle/>
          <a:p>
            <a:pPr indent="0">
              <a:buNone/>
            </a:pPr>
            <a:r>
              <a:rPr lang="en-US" b="1" smtClean="0"/>
              <a:t>Factsheet</a:t>
            </a:r>
            <a:r>
              <a:rPr lang="en-US" b="1" dirty="0" smtClean="0"/>
              <a:t>: </a:t>
            </a:r>
            <a:r>
              <a:rPr lang="en-US" b="1" i="1" dirty="0" smtClean="0"/>
              <a:t>Climate Change and the </a:t>
            </a:r>
          </a:p>
          <a:p>
            <a:pPr indent="0">
              <a:buNone/>
            </a:pPr>
            <a:r>
              <a:rPr lang="en-US" b="1" i="1" dirty="0" smtClean="0"/>
              <a:t>Health of Older Adults</a:t>
            </a:r>
            <a:endParaRPr lang="en-US" dirty="0" smtClean="0"/>
          </a:p>
        </p:txBody>
      </p:sp>
      <p:sp>
        <p:nvSpPr>
          <p:cNvPr id="4" name="Title 3"/>
          <p:cNvSpPr>
            <a:spLocks noGrp="1"/>
          </p:cNvSpPr>
          <p:nvPr>
            <p:ph type="title"/>
          </p:nvPr>
        </p:nvSpPr>
        <p:spPr/>
        <p:txBody>
          <a:bodyPr/>
          <a:lstStyle/>
          <a:p>
            <a:r>
              <a:rPr lang="en-US" dirty="0" smtClean="0"/>
              <a:t>For More Information  </a:t>
            </a:r>
            <a:endParaRPr lang="en-US" dirty="0"/>
          </a:p>
        </p:txBody>
      </p:sp>
      <p:sp>
        <p:nvSpPr>
          <p:cNvPr id="5" name="Rectangle 4"/>
          <p:cNvSpPr/>
          <p:nvPr/>
        </p:nvSpPr>
        <p:spPr>
          <a:xfrm>
            <a:off x="378372" y="2183605"/>
            <a:ext cx="8466083" cy="954107"/>
          </a:xfrm>
          <a:prstGeom prst="rect">
            <a:avLst/>
          </a:prstGeom>
        </p:spPr>
        <p:txBody>
          <a:bodyPr wrap="square">
            <a:spAutoFit/>
          </a:bodyPr>
          <a:lstStyle/>
          <a:p>
            <a:r>
              <a:rPr lang="en-US" sz="2800" u="sng" dirty="0" smtClean="0">
                <a:hlinkClick r:id="rId3"/>
              </a:rPr>
              <a:t>www.epa.gov/climate-impacts/communicating-vulnerabilities-climate-change-older-adults</a:t>
            </a:r>
            <a:r>
              <a:rPr lang="en-US" sz="2800" dirty="0" smtClean="0"/>
              <a:t> </a:t>
            </a:r>
            <a:endParaRPr lang="en-US" sz="2800" dirty="0"/>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1519" y="3251225"/>
            <a:ext cx="2580342" cy="3295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5371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508" y="1102660"/>
            <a:ext cx="8526206" cy="5602939"/>
          </a:xfrm>
        </p:spPr>
        <p:txBody>
          <a:bodyPr>
            <a:normAutofit/>
          </a:bodyPr>
          <a:lstStyle/>
          <a:p>
            <a:endParaRPr lang="en-US" b="1" dirty="0" smtClean="0"/>
          </a:p>
          <a:p>
            <a:endParaRPr lang="en-US" b="1" dirty="0"/>
          </a:p>
          <a:p>
            <a:r>
              <a:rPr lang="en-US" b="1" dirty="0"/>
              <a:t>EPA Resources: 	</a:t>
            </a:r>
          </a:p>
          <a:p>
            <a:pPr marL="914400" indent="0">
              <a:buNone/>
            </a:pPr>
            <a:r>
              <a:rPr lang="en-US" sz="2800" dirty="0" smtClean="0">
                <a:hlinkClick r:id="rId3"/>
              </a:rPr>
              <a:t>www.epa.gov/climate-impacts</a:t>
            </a:r>
            <a:r>
              <a:rPr lang="en-US" sz="2800" dirty="0"/>
              <a:t/>
            </a:r>
            <a:br>
              <a:rPr lang="en-US" sz="2800" dirty="0"/>
            </a:br>
            <a:endParaRPr lang="en-US" sz="2800" dirty="0"/>
          </a:p>
          <a:p>
            <a:pPr marL="457200"/>
            <a:r>
              <a:rPr lang="en-US" b="1" dirty="0"/>
              <a:t>USGCRP Climate and Health Assessment: </a:t>
            </a:r>
            <a:br>
              <a:rPr lang="en-US" b="1" dirty="0"/>
            </a:br>
            <a:r>
              <a:rPr lang="en-US" b="1" dirty="0"/>
              <a:t>	</a:t>
            </a:r>
            <a:r>
              <a:rPr lang="en-US" sz="2800" dirty="0">
                <a:hlinkClick r:id="rId4"/>
              </a:rPr>
              <a:t>health2016.globalchange.gov</a:t>
            </a:r>
            <a:endParaRPr lang="en-US" sz="2800" dirty="0"/>
          </a:p>
          <a:p>
            <a:pPr indent="0">
              <a:buNone/>
            </a:pPr>
            <a:endParaRPr lang="en-US" dirty="0" smtClean="0"/>
          </a:p>
        </p:txBody>
      </p:sp>
      <p:sp>
        <p:nvSpPr>
          <p:cNvPr id="4" name="Title 3"/>
          <p:cNvSpPr>
            <a:spLocks noGrp="1"/>
          </p:cNvSpPr>
          <p:nvPr>
            <p:ph type="title"/>
          </p:nvPr>
        </p:nvSpPr>
        <p:spPr/>
        <p:txBody>
          <a:bodyPr/>
          <a:lstStyle/>
          <a:p>
            <a:r>
              <a:rPr lang="en-US" dirty="0" smtClean="0"/>
              <a:t>Additional Resources </a:t>
            </a:r>
            <a:endParaRPr lang="en-US" dirty="0"/>
          </a:p>
        </p:txBody>
      </p:sp>
    </p:spTree>
    <p:extLst>
      <p:ext uri="{BB962C8B-B14F-4D97-AF65-F5344CB8AC3E}">
        <p14:creationId xmlns:p14="http://schemas.microsoft.com/office/powerpoint/2010/main" val="154970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816" y="1210695"/>
            <a:ext cx="5709110" cy="5118753"/>
          </a:xfrm>
        </p:spPr>
        <p:txBody>
          <a:bodyPr>
            <a:noAutofit/>
          </a:bodyPr>
          <a:lstStyle/>
          <a:p>
            <a:pPr marL="228600" lvl="2" indent="0" fontAlgn="base">
              <a:lnSpc>
                <a:spcPct val="80000"/>
              </a:lnSpc>
              <a:spcBef>
                <a:spcPts val="600"/>
              </a:spcBef>
              <a:spcAft>
                <a:spcPts val="400"/>
              </a:spcAft>
              <a:buClr>
                <a:schemeClr val="accent1">
                  <a:lumMod val="50000"/>
                </a:schemeClr>
              </a:buClr>
              <a:buSzPct val="80000"/>
              <a:buNone/>
            </a:pPr>
            <a:r>
              <a:rPr lang="en-US" b="1" dirty="0" smtClean="0" bmk="_Toc378587540">
                <a:solidFill>
                  <a:schemeClr val="tx1"/>
                </a:solidFill>
              </a:rPr>
              <a:t>What is it? </a:t>
            </a:r>
          </a:p>
          <a:p>
            <a:pPr marL="457200" lvl="1" indent="-274320">
              <a:spcBef>
                <a:spcPts val="0"/>
              </a:spcBef>
              <a:buSzPct val="150000"/>
              <a:buFont typeface="Arial" panose="020B0604020202020204" pitchFamily="34" charset="0"/>
              <a:buChar char="•"/>
            </a:pPr>
            <a:r>
              <a:rPr lang="en-US" sz="1800" dirty="0" smtClean="0">
                <a:solidFill>
                  <a:schemeClr val="tx1"/>
                </a:solidFill>
              </a:rPr>
              <a:t>An assessment of the risks </a:t>
            </a:r>
            <a:r>
              <a:rPr lang="en-US" sz="1800" dirty="0">
                <a:solidFill>
                  <a:schemeClr val="tx1"/>
                </a:solidFill>
              </a:rPr>
              <a:t>climate change poses to human health in the United </a:t>
            </a:r>
            <a:r>
              <a:rPr lang="en-US" sz="1800" dirty="0" smtClean="0">
                <a:solidFill>
                  <a:schemeClr val="tx1"/>
                </a:solidFill>
              </a:rPr>
              <a:t>States </a:t>
            </a:r>
          </a:p>
          <a:p>
            <a:pPr marL="457200" lvl="1" indent="-274320">
              <a:spcBef>
                <a:spcPts val="0"/>
              </a:spcBef>
              <a:buSzPct val="150000"/>
              <a:buFont typeface="Arial" panose="020B0604020202020204" pitchFamily="34" charset="0"/>
              <a:buChar char="•"/>
            </a:pPr>
            <a:r>
              <a:rPr lang="en-US" sz="1800" dirty="0" smtClean="0">
                <a:solidFill>
                  <a:schemeClr val="tx1"/>
                </a:solidFill>
              </a:rPr>
              <a:t>An Interagency product of the US Global Change Research Program (USGCRP)</a:t>
            </a:r>
          </a:p>
          <a:p>
            <a:pPr marL="457200" lvl="1" indent="-274320">
              <a:spcBef>
                <a:spcPts val="0"/>
              </a:spcBef>
              <a:buSzPct val="150000"/>
              <a:buFont typeface="Arial" panose="020B0604020202020204" pitchFamily="34" charset="0"/>
              <a:buChar char="•"/>
            </a:pPr>
            <a:r>
              <a:rPr lang="en-US" sz="1800" dirty="0" smtClean="0">
                <a:solidFill>
                  <a:schemeClr val="tx1"/>
                </a:solidFill>
              </a:rPr>
              <a:t>Part of the ongoing National Climate Assessment (NCA) process</a:t>
            </a:r>
            <a:br>
              <a:rPr lang="en-US" sz="1800" dirty="0" smtClean="0">
                <a:solidFill>
                  <a:schemeClr val="tx1"/>
                </a:solidFill>
              </a:rPr>
            </a:br>
            <a:endParaRPr lang="en-US" sz="1800" dirty="0" smtClean="0">
              <a:solidFill>
                <a:schemeClr val="tx1"/>
              </a:solidFill>
            </a:endParaRPr>
          </a:p>
          <a:p>
            <a:pPr marL="228600" lvl="2" indent="0" fontAlgn="base">
              <a:lnSpc>
                <a:spcPct val="80000"/>
              </a:lnSpc>
              <a:spcBef>
                <a:spcPts val="600"/>
              </a:spcBef>
              <a:spcAft>
                <a:spcPts val="400"/>
              </a:spcAft>
              <a:buClr>
                <a:schemeClr val="accent1">
                  <a:lumMod val="50000"/>
                </a:schemeClr>
              </a:buClr>
              <a:buSzPct val="80000"/>
              <a:buNone/>
            </a:pPr>
            <a:r>
              <a:rPr lang="en-US" b="1" dirty="0" smtClean="0" bmk="_Toc378587540">
                <a:solidFill>
                  <a:schemeClr val="tx1"/>
                </a:solidFill>
              </a:rPr>
              <a:t>Who wrote it? </a:t>
            </a:r>
          </a:p>
          <a:p>
            <a:pPr marL="457200" lvl="1" indent="-274320">
              <a:spcBef>
                <a:spcPts val="0"/>
              </a:spcBef>
              <a:buSzPct val="150000"/>
              <a:buFont typeface="Arial" panose="020B0604020202020204" pitchFamily="34" charset="0"/>
              <a:buChar char="•"/>
            </a:pPr>
            <a:r>
              <a:rPr lang="en-US" sz="1800" dirty="0" smtClean="0">
                <a:solidFill>
                  <a:schemeClr val="tx1"/>
                </a:solidFill>
              </a:rPr>
              <a:t>A team of ~100 Federal employees, contractors, and grantees from eight U.S. Federal agencies: HHS (NIH, CDC, NIOSH, ASPR, FDA, SAMHSA), NOAA, EPA, USDA, NASA, USGS, DOD (USUHS), VA. </a:t>
            </a:r>
          </a:p>
        </p:txBody>
      </p:sp>
      <p:pic>
        <p:nvPicPr>
          <p:cNvPr id="9" name="Picture 8" descr="cover.jpg"/>
          <p:cNvPicPr>
            <a:picLocks noChangeAspect="1"/>
          </p:cNvPicPr>
          <p:nvPr/>
        </p:nvPicPr>
        <p:blipFill>
          <a:blip r:embed="rId3" cstate="print"/>
          <a:stretch>
            <a:fillRect/>
          </a:stretch>
        </p:blipFill>
        <p:spPr>
          <a:xfrm>
            <a:off x="6347776" y="2055661"/>
            <a:ext cx="2551367" cy="3297642"/>
          </a:xfrm>
          <a:prstGeom prst="rect">
            <a:avLst/>
          </a:prstGeom>
        </p:spPr>
      </p:pic>
      <p:sp>
        <p:nvSpPr>
          <p:cNvPr id="10" name="TextBox 9"/>
          <p:cNvSpPr txBox="1"/>
          <p:nvPr/>
        </p:nvSpPr>
        <p:spPr>
          <a:xfrm>
            <a:off x="6102921" y="5353303"/>
            <a:ext cx="3041079" cy="338554"/>
          </a:xfrm>
          <a:prstGeom prst="rect">
            <a:avLst/>
          </a:prstGeom>
          <a:noFill/>
        </p:spPr>
        <p:txBody>
          <a:bodyPr wrap="square" rtlCol="0">
            <a:spAutoFit/>
          </a:bodyPr>
          <a:lstStyle/>
          <a:p>
            <a:r>
              <a:rPr lang="en-US" sz="1600" b="1" dirty="0" smtClean="0"/>
              <a:t>Health2016.globalchange.gov</a:t>
            </a:r>
            <a:endParaRPr lang="en-US" sz="1600" b="1" dirty="0"/>
          </a:p>
        </p:txBody>
      </p:sp>
      <p:sp>
        <p:nvSpPr>
          <p:cNvPr id="2" name="Rectangle 1"/>
          <p:cNvSpPr/>
          <p:nvPr/>
        </p:nvSpPr>
        <p:spPr>
          <a:xfrm>
            <a:off x="543589" y="5927091"/>
            <a:ext cx="8143211" cy="781752"/>
          </a:xfrm>
          <a:prstGeom prst="rect">
            <a:avLst/>
          </a:prstGeom>
        </p:spPr>
        <p:txBody>
          <a:bodyPr wrap="square">
            <a:spAutoFit/>
          </a:bodyPr>
          <a:lstStyle/>
          <a:p>
            <a:pPr marL="0" lvl="1" fontAlgn="base">
              <a:lnSpc>
                <a:spcPct val="80000"/>
              </a:lnSpc>
              <a:spcBef>
                <a:spcPts val="600"/>
              </a:spcBef>
              <a:spcAft>
                <a:spcPts val="400"/>
              </a:spcAft>
              <a:buClr>
                <a:srgbClr val="4F81BD">
                  <a:lumMod val="50000"/>
                </a:srgbClr>
              </a:buClr>
              <a:buSzPct val="80000"/>
            </a:pPr>
            <a:r>
              <a:rPr lang="en-US" sz="2800" b="1" dirty="0" smtClean="0">
                <a:solidFill>
                  <a:prstClr val="black"/>
                </a:solidFill>
              </a:rPr>
              <a:t>“Climate </a:t>
            </a:r>
            <a:r>
              <a:rPr lang="en-US" sz="2800" b="1" dirty="0">
                <a:solidFill>
                  <a:prstClr val="black"/>
                </a:solidFill>
              </a:rPr>
              <a:t>change is a significant threat to the health of the American people</a:t>
            </a:r>
            <a:r>
              <a:rPr lang="en-US" sz="2800" b="1" dirty="0" smtClean="0">
                <a:solidFill>
                  <a:prstClr val="black"/>
                </a:solidFill>
              </a:rPr>
              <a:t>.” </a:t>
            </a:r>
            <a:endParaRPr lang="en-US" sz="2800" b="1" dirty="0">
              <a:solidFill>
                <a:prstClr val="black"/>
              </a:solidFill>
            </a:endParaRPr>
          </a:p>
        </p:txBody>
      </p:sp>
      <p:sp>
        <p:nvSpPr>
          <p:cNvPr id="8" name="Title 7"/>
          <p:cNvSpPr>
            <a:spLocks noGrp="1"/>
          </p:cNvSpPr>
          <p:nvPr>
            <p:ph type="title"/>
          </p:nvPr>
        </p:nvSpPr>
        <p:spPr/>
        <p:txBody>
          <a:bodyPr/>
          <a:lstStyle/>
          <a:p>
            <a:r>
              <a:rPr lang="en-US" dirty="0" smtClean="0"/>
              <a:t>The US Climate Health Assessment</a:t>
            </a:r>
            <a:endParaRPr lang="en-US" dirty="0"/>
          </a:p>
        </p:txBody>
      </p:sp>
    </p:spTree>
    <p:extLst>
      <p:ext uri="{BB962C8B-B14F-4D97-AF65-F5344CB8AC3E}">
        <p14:creationId xmlns:p14="http://schemas.microsoft.com/office/powerpoint/2010/main" val="43715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900" dirty="0" smtClean="0"/>
              <a:t>How Climate Change Can Impact Health</a:t>
            </a:r>
            <a:endParaRPr lang="en-US" sz="2900" dirty="0"/>
          </a:p>
        </p:txBody>
      </p:sp>
      <p:pic>
        <p:nvPicPr>
          <p:cNvPr id="3" name="Picture 2"/>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932795" y="980721"/>
            <a:ext cx="7278410" cy="5719883"/>
          </a:xfrm>
          <a:prstGeom prst="rect">
            <a:avLst/>
          </a:prstGeom>
        </p:spPr>
      </p:pic>
    </p:spTree>
    <p:extLst>
      <p:ext uri="{BB962C8B-B14F-4D97-AF65-F5344CB8AC3E}">
        <p14:creationId xmlns:p14="http://schemas.microsoft.com/office/powerpoint/2010/main" val="179521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dirty="0"/>
              <a:t>Vulnerability is the tendency or predisposition </a:t>
            </a:r>
          </a:p>
          <a:p>
            <a:pPr indent="0">
              <a:buNone/>
            </a:pPr>
            <a:r>
              <a:rPr lang="en-US" dirty="0"/>
              <a:t>to be adversely affected by climate-related health effects, and encompasses three elements: </a:t>
            </a:r>
            <a:r>
              <a:rPr lang="en-US" dirty="0" smtClean="0"/>
              <a:t/>
            </a:r>
            <a:br>
              <a:rPr lang="en-US" dirty="0" smtClean="0"/>
            </a:br>
            <a:endParaRPr lang="en-US" dirty="0" smtClean="0"/>
          </a:p>
          <a:p>
            <a:pPr marL="457200"/>
            <a:r>
              <a:rPr lang="en-US" dirty="0" smtClean="0"/>
              <a:t>exposure</a:t>
            </a:r>
          </a:p>
          <a:p>
            <a:pPr marL="457200"/>
            <a:r>
              <a:rPr lang="en-US" dirty="0" smtClean="0"/>
              <a:t>sensitivity </a:t>
            </a:r>
            <a:r>
              <a:rPr lang="en-US" dirty="0"/>
              <a:t>or susceptibility to </a:t>
            </a:r>
            <a:r>
              <a:rPr lang="en-US" dirty="0" smtClean="0"/>
              <a:t>harm</a:t>
            </a:r>
          </a:p>
          <a:p>
            <a:pPr marL="457200"/>
            <a:r>
              <a:rPr lang="en-US" dirty="0" smtClean="0"/>
              <a:t>the </a:t>
            </a:r>
            <a:r>
              <a:rPr lang="en-US" dirty="0"/>
              <a:t>capacity to adapt to or respond to a climate change threat.  </a:t>
            </a:r>
            <a:endParaRPr lang="en-US" dirty="0" smtClean="0"/>
          </a:p>
          <a:p>
            <a:pPr indent="0">
              <a:buNone/>
            </a:pPr>
            <a:endParaRPr lang="en-US" dirty="0"/>
          </a:p>
          <a:p>
            <a:pPr indent="0">
              <a:buNone/>
            </a:pPr>
            <a:r>
              <a:rPr lang="en-US" dirty="0" smtClean="0"/>
              <a:t>While </a:t>
            </a:r>
            <a:r>
              <a:rPr lang="en-US" dirty="0"/>
              <a:t>all Americans are affected by climate change, some groups are disproportionately vulnerable to climate health </a:t>
            </a:r>
            <a:r>
              <a:rPr lang="en-US" dirty="0" smtClean="0"/>
              <a:t>impacts.</a:t>
            </a:r>
            <a:endParaRPr lang="en-US" dirty="0"/>
          </a:p>
        </p:txBody>
      </p:sp>
    </p:spTree>
    <p:extLst>
      <p:ext uri="{BB962C8B-B14F-4D97-AF65-F5344CB8AC3E}">
        <p14:creationId xmlns:p14="http://schemas.microsoft.com/office/powerpoint/2010/main" val="52849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69" y="1361870"/>
            <a:ext cx="8773536" cy="5322709"/>
          </a:xfrm>
        </p:spPr>
        <p:txBody>
          <a:bodyPr>
            <a:normAutofit lnSpcReduction="10000"/>
          </a:bodyPr>
          <a:lstStyle/>
          <a:p>
            <a:r>
              <a:rPr lang="en-US" sz="3000" dirty="0"/>
              <a:t>Older adults are vulnerable to climate </a:t>
            </a:r>
            <a:br>
              <a:rPr lang="en-US" sz="3000" dirty="0"/>
            </a:br>
            <a:r>
              <a:rPr lang="en-US" sz="3000" dirty="0" smtClean="0"/>
              <a:t>change-related </a:t>
            </a:r>
            <a:r>
              <a:rPr lang="en-US" sz="3000" dirty="0"/>
              <a:t>health impacts for a number of </a:t>
            </a:r>
            <a:r>
              <a:rPr lang="en-US" sz="3000" dirty="0" smtClean="0"/>
              <a:t>reasons including: </a:t>
            </a:r>
          </a:p>
          <a:p>
            <a:pPr lvl="1"/>
            <a:r>
              <a:rPr lang="en-US" sz="3000" dirty="0"/>
              <a:t>normal changes in the body associated with </a:t>
            </a:r>
            <a:r>
              <a:rPr lang="en-US" sz="3000" dirty="0" smtClean="0"/>
              <a:t>aging (</a:t>
            </a:r>
            <a:r>
              <a:rPr lang="en-US" sz="3000" dirty="0"/>
              <a:t>such as muscle and bone </a:t>
            </a:r>
            <a:r>
              <a:rPr lang="en-US" sz="3000" dirty="0" smtClean="0"/>
              <a:t>loss) which can limit mobility</a:t>
            </a:r>
          </a:p>
          <a:p>
            <a:pPr lvl="1"/>
            <a:r>
              <a:rPr lang="en-US" sz="3000" dirty="0" smtClean="0"/>
              <a:t>being more </a:t>
            </a:r>
            <a:r>
              <a:rPr lang="en-US" sz="3000" dirty="0"/>
              <a:t>likely to have a chronic health </a:t>
            </a:r>
            <a:r>
              <a:rPr lang="en-US" sz="3000" dirty="0" smtClean="0"/>
              <a:t>condition that </a:t>
            </a:r>
            <a:r>
              <a:rPr lang="en-US" sz="3000" dirty="0"/>
              <a:t>requires medications </a:t>
            </a:r>
            <a:r>
              <a:rPr lang="en-US" sz="3000" dirty="0" smtClean="0"/>
              <a:t>or </a:t>
            </a:r>
            <a:r>
              <a:rPr lang="en-US" sz="3000" dirty="0"/>
              <a:t>treatment </a:t>
            </a:r>
            <a:endParaRPr lang="en-US" sz="3000" dirty="0" smtClean="0"/>
          </a:p>
          <a:p>
            <a:pPr lvl="1"/>
            <a:r>
              <a:rPr lang="en-US" sz="3000" dirty="0" smtClean="0"/>
              <a:t>potentially needing </a:t>
            </a:r>
            <a:r>
              <a:rPr lang="en-US" sz="3000" dirty="0"/>
              <a:t>assistance with daily activities</a:t>
            </a:r>
            <a:r>
              <a:rPr lang="en-US" sz="2200" dirty="0" smtClean="0"/>
              <a:t/>
            </a:r>
            <a:br>
              <a:rPr lang="en-US" sz="2200" dirty="0" smtClean="0"/>
            </a:br>
            <a:endParaRPr lang="en-US" sz="2200" dirty="0" smtClean="0"/>
          </a:p>
        </p:txBody>
      </p:sp>
      <p:sp>
        <p:nvSpPr>
          <p:cNvPr id="3" name="Text Placeholder 2"/>
          <p:cNvSpPr>
            <a:spLocks noGrp="1"/>
          </p:cNvSpPr>
          <p:nvPr>
            <p:ph type="body" sz="quarter" idx="10"/>
          </p:nvPr>
        </p:nvSpPr>
        <p:spPr/>
        <p:txBody>
          <a:bodyPr/>
          <a:lstStyle/>
          <a:p>
            <a:pPr>
              <a:spcBef>
                <a:spcPts val="0"/>
              </a:spcBef>
            </a:pPr>
            <a:r>
              <a:rPr lang="en-US" sz="3000" dirty="0" smtClean="0"/>
              <a:t>Climate Change &amp; Older Adults</a:t>
            </a:r>
            <a:endParaRPr lang="en-US" sz="3000" dirty="0"/>
          </a:p>
        </p:txBody>
      </p:sp>
    </p:spTree>
    <p:extLst>
      <p:ext uri="{BB962C8B-B14F-4D97-AF65-F5344CB8AC3E}">
        <p14:creationId xmlns:p14="http://schemas.microsoft.com/office/powerpoint/2010/main" val="2986761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05" y="1246635"/>
            <a:ext cx="8567054" cy="5678478"/>
          </a:xfrm>
          <a:prstGeom prst="rect">
            <a:avLst/>
          </a:prstGeom>
        </p:spPr>
        <p:txBody>
          <a:bodyPr wrap="square">
            <a:spAutoFit/>
          </a:bodyPr>
          <a:lstStyle/>
          <a:p>
            <a:pPr marR="5170">
              <a:buClr>
                <a:srgbClr val="69B5DA"/>
              </a:buClr>
            </a:pPr>
            <a:r>
              <a:rPr lang="en-US" sz="3200" b="1" dirty="0" smtClean="0"/>
              <a:t>Extreme Heat</a:t>
            </a:r>
          </a:p>
          <a:p>
            <a:pPr marL="342900" indent="-342900">
              <a:buClr>
                <a:srgbClr val="69B5DA"/>
              </a:buClr>
              <a:buFont typeface="Arial" panose="020B0604020202020204" pitchFamily="34" charset="0"/>
              <a:buChar char="•"/>
            </a:pPr>
            <a:r>
              <a:rPr lang="en-US" sz="2500" dirty="0" smtClean="0"/>
              <a:t>Heat exposure </a:t>
            </a:r>
            <a:r>
              <a:rPr lang="en-US" sz="2500" dirty="0"/>
              <a:t>can increase the risk of illness and death among older adults, especially people with </a:t>
            </a:r>
            <a:r>
              <a:rPr lang="en-US" sz="2500" dirty="0" smtClean="0"/>
              <a:t>chronic </a:t>
            </a:r>
            <a:r>
              <a:rPr lang="en-US" sz="2500" dirty="0"/>
              <a:t>health conditions that increase sensitivity to </a:t>
            </a:r>
            <a:r>
              <a:rPr lang="en-US" sz="2500" dirty="0" smtClean="0"/>
              <a:t>heat (i.e., diabetes)</a:t>
            </a:r>
          </a:p>
          <a:p>
            <a:pPr marL="342900" indent="-342900">
              <a:buClr>
                <a:srgbClr val="69B5DA"/>
              </a:buClr>
              <a:buFont typeface="Arial" panose="020B0604020202020204" pitchFamily="34" charset="0"/>
              <a:buChar char="•"/>
            </a:pPr>
            <a:r>
              <a:rPr lang="en-US" sz="2500" dirty="0"/>
              <a:t>Higher temperatures have </a:t>
            </a:r>
            <a:r>
              <a:rPr lang="en-US" sz="2500" dirty="0" smtClean="0"/>
              <a:t>been </a:t>
            </a:r>
            <a:r>
              <a:rPr lang="en-US" sz="2500" dirty="0"/>
              <a:t>linked to increased hospital admissions for older </a:t>
            </a:r>
            <a:r>
              <a:rPr lang="en-US" sz="2500" dirty="0" smtClean="0"/>
              <a:t>people </a:t>
            </a:r>
            <a:r>
              <a:rPr lang="en-US" sz="2500" dirty="0"/>
              <a:t>with heart and lung </a:t>
            </a:r>
            <a:br>
              <a:rPr lang="en-US" sz="2500" dirty="0"/>
            </a:br>
            <a:r>
              <a:rPr lang="en-US" sz="2500" dirty="0" smtClean="0"/>
              <a:t>conditions</a:t>
            </a:r>
          </a:p>
          <a:p>
            <a:pPr marL="342900" indent="-342900">
              <a:buClr>
                <a:srgbClr val="69B5DA"/>
              </a:buClr>
              <a:buFont typeface="Arial" panose="020B0604020202020204" pitchFamily="34" charset="0"/>
              <a:buChar char="•"/>
            </a:pPr>
            <a:r>
              <a:rPr lang="en-US" sz="2500" dirty="0"/>
              <a:t>Older adults with limited </a:t>
            </a:r>
            <a:r>
              <a:rPr lang="en-US" sz="2500" dirty="0" smtClean="0"/>
              <a:t/>
            </a:r>
            <a:br>
              <a:rPr lang="en-US" sz="2500" dirty="0" smtClean="0"/>
            </a:br>
            <a:r>
              <a:rPr lang="en-US" sz="2500" dirty="0" smtClean="0"/>
              <a:t>incomes may </a:t>
            </a:r>
            <a:r>
              <a:rPr lang="en-US" sz="2500" dirty="0"/>
              <a:t>not use </a:t>
            </a:r>
            <a:r>
              <a:rPr lang="en-US" sz="2500" dirty="0" smtClean="0"/>
              <a:t>air </a:t>
            </a:r>
            <a:r>
              <a:rPr lang="en-US" sz="2500" dirty="0"/>
              <a:t/>
            </a:r>
            <a:br>
              <a:rPr lang="en-US" sz="2500" dirty="0"/>
            </a:br>
            <a:r>
              <a:rPr lang="en-US" sz="2500" dirty="0"/>
              <a:t>conditioning units </a:t>
            </a:r>
            <a:r>
              <a:rPr lang="en-US" sz="2500" dirty="0" smtClean="0"/>
              <a:t>during </a:t>
            </a:r>
            <a:br>
              <a:rPr lang="en-US" sz="2500" dirty="0" smtClean="0"/>
            </a:br>
            <a:r>
              <a:rPr lang="en-US" sz="2500" dirty="0" smtClean="0"/>
              <a:t>heat waves </a:t>
            </a:r>
            <a:r>
              <a:rPr lang="en-US" sz="2500" dirty="0"/>
              <a:t>due to </a:t>
            </a:r>
            <a:r>
              <a:rPr lang="en-US" sz="2500" dirty="0" smtClean="0"/>
              <a:t>the </a:t>
            </a:r>
            <a:r>
              <a:rPr lang="en-US" sz="2500" dirty="0"/>
              <a:t>high </a:t>
            </a:r>
            <a:r>
              <a:rPr lang="en-US" sz="2500" dirty="0" smtClean="0"/>
              <a:t/>
            </a:r>
            <a:br>
              <a:rPr lang="en-US" sz="2500" dirty="0" smtClean="0"/>
            </a:br>
            <a:r>
              <a:rPr lang="en-US" sz="2500" dirty="0" smtClean="0"/>
              <a:t>cost of operating them</a:t>
            </a:r>
            <a:endParaRPr lang="en-US" sz="2500" dirty="0"/>
          </a:p>
          <a:p>
            <a:pPr marL="342900" indent="-342900">
              <a:buClr>
                <a:srgbClr val="69B5DA"/>
              </a:buClr>
              <a:buFont typeface="Arial" panose="020B0604020202020204" pitchFamily="34" charset="0"/>
              <a:buChar char="•"/>
            </a:pPr>
            <a:endParaRPr lang="en-US" sz="2800" dirty="0" smtClean="0"/>
          </a:p>
          <a:p>
            <a:pPr marL="342900" indent="-342900">
              <a:buClr>
                <a:srgbClr val="69B5DA"/>
              </a:buClr>
              <a:buFont typeface="Arial" panose="020B0604020202020204" pitchFamily="34" charset="0"/>
              <a:buChar char="•"/>
            </a:pPr>
            <a:endParaRPr lang="en-US" sz="2800" dirty="0"/>
          </a:p>
        </p:txBody>
      </p:sp>
      <p:sp>
        <p:nvSpPr>
          <p:cNvPr id="2" name="Title 1"/>
          <p:cNvSpPr>
            <a:spLocks noGrp="1"/>
          </p:cNvSpPr>
          <p:nvPr>
            <p:ph type="title"/>
          </p:nvPr>
        </p:nvSpPr>
        <p:spPr/>
        <p:txBody>
          <a:bodyPr>
            <a:normAutofit/>
          </a:bodyPr>
          <a:lstStyle/>
          <a:p>
            <a:r>
              <a:rPr lang="en-US" dirty="0" smtClean="0"/>
              <a:t>Environmental Hazards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472" y="4045250"/>
            <a:ext cx="3784449" cy="2535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758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05" y="1088980"/>
            <a:ext cx="8567054" cy="2985433"/>
          </a:xfrm>
          <a:prstGeom prst="rect">
            <a:avLst/>
          </a:prstGeom>
        </p:spPr>
        <p:txBody>
          <a:bodyPr wrap="square">
            <a:spAutoFit/>
          </a:bodyPr>
          <a:lstStyle/>
          <a:p>
            <a:pPr marR="5170">
              <a:buClr>
                <a:srgbClr val="69B5DA"/>
              </a:buClr>
            </a:pPr>
            <a:r>
              <a:rPr lang="en-US" sz="3200" b="1" dirty="0" smtClean="0"/>
              <a:t>Poor Air Quality</a:t>
            </a:r>
          </a:p>
          <a:p>
            <a:pPr marL="342900" indent="-342900">
              <a:buClr>
                <a:srgbClr val="69B5DA"/>
              </a:buClr>
              <a:buFont typeface="Arial" panose="020B0604020202020204" pitchFamily="34" charset="0"/>
              <a:buChar char="•"/>
            </a:pPr>
            <a:r>
              <a:rPr lang="en-US" sz="2600" dirty="0" smtClean="0"/>
              <a:t>Poor air quality worsens </a:t>
            </a:r>
            <a:r>
              <a:rPr lang="en-US" sz="2600" dirty="0"/>
              <a:t>respiratory conditions common </a:t>
            </a:r>
            <a:r>
              <a:rPr lang="en-US" sz="2600" dirty="0" smtClean="0"/>
              <a:t>in </a:t>
            </a:r>
            <a:r>
              <a:rPr lang="en-US" sz="2600" dirty="0"/>
              <a:t>older </a:t>
            </a:r>
            <a:r>
              <a:rPr lang="en-US" sz="2600" dirty="0" smtClean="0"/>
              <a:t>adults, </a:t>
            </a:r>
            <a:r>
              <a:rPr lang="en-US" sz="2600" dirty="0"/>
              <a:t>such as asthma and </a:t>
            </a:r>
            <a:r>
              <a:rPr lang="en-US" sz="2600" dirty="0" smtClean="0"/>
              <a:t>chronic obstructive pulmonary disease (COPD)</a:t>
            </a:r>
          </a:p>
          <a:p>
            <a:pPr marL="342900" indent="-342900">
              <a:buClr>
                <a:srgbClr val="69B5DA"/>
              </a:buClr>
              <a:buFont typeface="Arial" panose="020B0604020202020204" pitchFamily="34" charset="0"/>
              <a:buChar char="•"/>
            </a:pPr>
            <a:r>
              <a:rPr lang="en-US" sz="2600" dirty="0"/>
              <a:t>Air pollution can also increase the risk of heart attack in older adults, especially those who are diabetic or </a:t>
            </a:r>
            <a:r>
              <a:rPr lang="en-US" sz="2600" dirty="0" smtClean="0"/>
              <a:t>obese</a:t>
            </a:r>
            <a:endParaRPr lang="en-US" sz="2600" dirty="0"/>
          </a:p>
        </p:txBody>
      </p:sp>
      <p:sp>
        <p:nvSpPr>
          <p:cNvPr id="2" name="Title 1"/>
          <p:cNvSpPr>
            <a:spLocks noGrp="1"/>
          </p:cNvSpPr>
          <p:nvPr>
            <p:ph type="title"/>
          </p:nvPr>
        </p:nvSpPr>
        <p:spPr/>
        <p:txBody>
          <a:bodyPr>
            <a:normAutofit/>
          </a:bodyPr>
          <a:lstStyle/>
          <a:p>
            <a:r>
              <a:rPr lang="en-US" dirty="0" smtClean="0"/>
              <a:t>Environmental Hazards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340" y="4074413"/>
            <a:ext cx="3387935" cy="252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912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167" y="1494061"/>
            <a:ext cx="5044728" cy="5324535"/>
          </a:xfrm>
          <a:prstGeom prst="rect">
            <a:avLst/>
          </a:prstGeom>
        </p:spPr>
        <p:txBody>
          <a:bodyPr wrap="square">
            <a:spAutoFit/>
          </a:bodyPr>
          <a:lstStyle/>
          <a:p>
            <a:pPr marR="5170">
              <a:buClr>
                <a:srgbClr val="69B5DA"/>
              </a:buClr>
            </a:pPr>
            <a:r>
              <a:rPr lang="en-US" sz="3200" b="1" dirty="0" smtClean="0"/>
              <a:t>Extreme Events</a:t>
            </a:r>
          </a:p>
          <a:p>
            <a:pPr marL="342900" indent="-342900">
              <a:buClr>
                <a:srgbClr val="69B5DA"/>
              </a:buClr>
              <a:buFont typeface="Arial" panose="020B0604020202020204" pitchFamily="34" charset="0"/>
              <a:buChar char="•"/>
            </a:pPr>
            <a:r>
              <a:rPr lang="en-US" sz="2600" dirty="0"/>
              <a:t>Older adults are more likely to suffer storm and flood-related fatalities</a:t>
            </a:r>
            <a:endParaRPr lang="en-US" sz="2600" dirty="0" smtClean="0"/>
          </a:p>
          <a:p>
            <a:pPr marL="342900" indent="-342900">
              <a:buClr>
                <a:srgbClr val="69B5DA"/>
              </a:buClr>
              <a:buFont typeface="Arial" panose="020B0604020202020204" pitchFamily="34" charset="0"/>
              <a:buChar char="•"/>
            </a:pPr>
            <a:r>
              <a:rPr lang="en-US" sz="2600" dirty="0" smtClean="0"/>
              <a:t>Extreme </a:t>
            </a:r>
            <a:r>
              <a:rPr lang="en-US" sz="2600" dirty="0"/>
              <a:t>events can </a:t>
            </a:r>
            <a:r>
              <a:rPr lang="en-US" sz="2600" dirty="0" smtClean="0"/>
              <a:t>also cause </a:t>
            </a:r>
            <a:r>
              <a:rPr lang="en-US" sz="2600" dirty="0"/>
              <a:t>power outages that </a:t>
            </a:r>
            <a:r>
              <a:rPr lang="en-US" sz="2600" dirty="0" smtClean="0"/>
              <a:t>can </a:t>
            </a:r>
            <a:r>
              <a:rPr lang="en-US" sz="2600" dirty="0"/>
              <a:t>affect </a:t>
            </a:r>
            <a:r>
              <a:rPr lang="en-US" sz="2600" dirty="0" smtClean="0"/>
              <a:t>electrically-powered </a:t>
            </a:r>
            <a:r>
              <a:rPr lang="en-US" sz="2600" dirty="0" smtClean="0"/>
              <a:t>medical </a:t>
            </a:r>
            <a:r>
              <a:rPr lang="en-US" sz="2600" dirty="0" smtClean="0"/>
              <a:t>equipment and </a:t>
            </a:r>
            <a:r>
              <a:rPr lang="en-US" sz="2600" dirty="0" smtClean="0"/>
              <a:t>elevators</a:t>
            </a:r>
            <a:r>
              <a:rPr lang="en-US" sz="2600" dirty="0"/>
              <a:t>, leaving some </a:t>
            </a:r>
            <a:r>
              <a:rPr lang="en-US" sz="2600" dirty="0" smtClean="0"/>
              <a:t>people </a:t>
            </a:r>
            <a:r>
              <a:rPr lang="en-US" sz="2600" dirty="0"/>
              <a:t>without treatment or </a:t>
            </a:r>
            <a:r>
              <a:rPr lang="en-US" sz="2600" dirty="0" smtClean="0"/>
              <a:t>the </a:t>
            </a:r>
            <a:r>
              <a:rPr lang="en-US" sz="2600" dirty="0"/>
              <a:t>ability to evacuate.</a:t>
            </a:r>
            <a:endParaRPr lang="en-US" sz="2600" dirty="0" smtClean="0"/>
          </a:p>
          <a:p>
            <a:pPr marL="342900" indent="-342900">
              <a:buClr>
                <a:srgbClr val="69B5DA"/>
              </a:buClr>
              <a:buFont typeface="Arial" panose="020B0604020202020204" pitchFamily="34" charset="0"/>
              <a:buChar char="•"/>
            </a:pPr>
            <a:endParaRPr lang="en-US" sz="2800" dirty="0"/>
          </a:p>
          <a:p>
            <a:pPr marR="5170">
              <a:buClr>
                <a:srgbClr val="69B5DA"/>
              </a:buClr>
            </a:pPr>
            <a:endParaRPr lang="en-US" sz="2000" b="1" dirty="0"/>
          </a:p>
        </p:txBody>
      </p:sp>
      <p:sp>
        <p:nvSpPr>
          <p:cNvPr id="2" name="Title 1"/>
          <p:cNvSpPr>
            <a:spLocks noGrp="1"/>
          </p:cNvSpPr>
          <p:nvPr>
            <p:ph type="title"/>
          </p:nvPr>
        </p:nvSpPr>
        <p:spPr/>
        <p:txBody>
          <a:bodyPr>
            <a:normAutofit/>
          </a:bodyPr>
          <a:lstStyle/>
          <a:p>
            <a:r>
              <a:rPr lang="en-US" dirty="0" smtClean="0"/>
              <a:t>Environmental Hazards</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24"/>
          <a:stretch/>
        </p:blipFill>
        <p:spPr bwMode="auto">
          <a:xfrm>
            <a:off x="5526649" y="2818024"/>
            <a:ext cx="3160151" cy="299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640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04" y="1467352"/>
            <a:ext cx="7731481" cy="3077766"/>
          </a:xfrm>
          <a:prstGeom prst="rect">
            <a:avLst/>
          </a:prstGeom>
        </p:spPr>
        <p:txBody>
          <a:bodyPr wrap="square">
            <a:spAutoFit/>
          </a:bodyPr>
          <a:lstStyle/>
          <a:p>
            <a:r>
              <a:rPr lang="en-US" sz="3000" b="1" dirty="0" smtClean="0"/>
              <a:t>Illnesses </a:t>
            </a:r>
            <a:r>
              <a:rPr lang="en-US" sz="3000" b="1" dirty="0"/>
              <a:t>Spread By Ticks or Mosquitoes</a:t>
            </a:r>
          </a:p>
          <a:p>
            <a:pPr marL="342900" indent="-342900">
              <a:buClr>
                <a:srgbClr val="69B5DA"/>
              </a:buClr>
              <a:buFont typeface="Arial" panose="020B0604020202020204" pitchFamily="34" charset="0"/>
              <a:buChar char="•"/>
            </a:pPr>
            <a:r>
              <a:rPr lang="en-US" sz="2400" dirty="0"/>
              <a:t>Climate change and increased temperatures will lead to ticks and mosquitoes expanding their ranges and being present for more of the year as warmer seasons last </a:t>
            </a:r>
            <a:r>
              <a:rPr lang="en-US" sz="2400" dirty="0" smtClean="0"/>
              <a:t>longer.</a:t>
            </a:r>
            <a:endParaRPr lang="en-US" sz="2400" dirty="0"/>
          </a:p>
          <a:p>
            <a:pPr marL="342900" indent="-342900">
              <a:buClr>
                <a:srgbClr val="69B5DA"/>
              </a:buClr>
              <a:buFont typeface="Arial" panose="020B0604020202020204" pitchFamily="34" charset="0"/>
              <a:buChar char="•"/>
            </a:pPr>
            <a:r>
              <a:rPr lang="en-US" sz="2400" dirty="0" smtClean="0"/>
              <a:t>Lyme </a:t>
            </a:r>
            <a:r>
              <a:rPr lang="en-US" sz="2400" dirty="0"/>
              <a:t>disease, which is spread by ticks, is frequently reported in older </a:t>
            </a:r>
            <a:r>
              <a:rPr lang="en-US" sz="2400" dirty="0" smtClean="0"/>
              <a:t>adults</a:t>
            </a:r>
            <a:endParaRPr lang="en-US" sz="1600" dirty="0" smtClean="0"/>
          </a:p>
          <a:p>
            <a:pPr marR="5170">
              <a:buClr>
                <a:srgbClr val="69B5DA"/>
              </a:buClr>
            </a:pPr>
            <a:endParaRPr lang="en-US" sz="2000" b="1" dirty="0"/>
          </a:p>
        </p:txBody>
      </p:sp>
      <p:sp>
        <p:nvSpPr>
          <p:cNvPr id="2" name="Title 1"/>
          <p:cNvSpPr>
            <a:spLocks noGrp="1"/>
          </p:cNvSpPr>
          <p:nvPr>
            <p:ph type="title"/>
          </p:nvPr>
        </p:nvSpPr>
        <p:spPr/>
        <p:txBody>
          <a:bodyPr>
            <a:normAutofit/>
          </a:bodyPr>
          <a:lstStyle/>
          <a:p>
            <a:r>
              <a:rPr lang="en-US" dirty="0" smtClean="0"/>
              <a:t>Environmental Hazards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4128574"/>
            <a:ext cx="2733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0104" y="4128574"/>
            <a:ext cx="5587371" cy="1938992"/>
          </a:xfrm>
          <a:prstGeom prst="rect">
            <a:avLst/>
          </a:prstGeom>
        </p:spPr>
        <p:txBody>
          <a:bodyPr wrap="square">
            <a:spAutoFit/>
          </a:bodyPr>
          <a:lstStyle/>
          <a:p>
            <a:pPr marL="342900" indent="-342900">
              <a:buClr>
                <a:srgbClr val="69B5DA"/>
              </a:buClr>
              <a:buFont typeface="Arial" panose="020B0604020202020204" pitchFamily="34" charset="0"/>
              <a:buChar char="•"/>
            </a:pPr>
            <a:r>
              <a:rPr lang="en-US" sz="2400" dirty="0"/>
              <a:t>Diseases spread by mosquitoes (like West Nile and St. Louis encephalitis viruses) pose a greater health risk among older adults with already weakened immune systems</a:t>
            </a:r>
          </a:p>
        </p:txBody>
      </p:sp>
    </p:spTree>
    <p:extLst>
      <p:ext uri="{BB962C8B-B14F-4D97-AF65-F5344CB8AC3E}">
        <p14:creationId xmlns:p14="http://schemas.microsoft.com/office/powerpoint/2010/main" val="22548070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imate Health w/images">
  <a:themeElements>
    <a:clrScheme name="Custom 1">
      <a:dk1>
        <a:srgbClr val="292A2B"/>
      </a:dk1>
      <a:lt1>
        <a:sysClr val="window" lastClr="FFFFFF"/>
      </a:lt1>
      <a:dk2>
        <a:srgbClr val="4B818B"/>
      </a:dk2>
      <a:lt2>
        <a:srgbClr val="F8F8F8"/>
      </a:lt2>
      <a:accent1>
        <a:srgbClr val="64BEB5"/>
      </a:accent1>
      <a:accent2>
        <a:srgbClr val="307C7A"/>
      </a:accent2>
      <a:accent3>
        <a:srgbClr val="9AC367"/>
      </a:accent3>
      <a:accent4>
        <a:srgbClr val="F2A0C5"/>
      </a:accent4>
      <a:accent5>
        <a:srgbClr val="617483"/>
      </a:accent5>
      <a:accent6>
        <a:srgbClr val="D2AD52"/>
      </a:accent6>
      <a:hlink>
        <a:srgbClr val="789E87"/>
      </a:hlink>
      <a:folHlink>
        <a:srgbClr val="0C65A1"/>
      </a:folHlink>
    </a:clrScheme>
    <a:fontScheme name="ACM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imate Health no images">
  <a:themeElements>
    <a:clrScheme name="Custom 1">
      <a:dk1>
        <a:srgbClr val="292A2B"/>
      </a:dk1>
      <a:lt1>
        <a:sysClr val="window" lastClr="FFFFFF"/>
      </a:lt1>
      <a:dk2>
        <a:srgbClr val="4B818B"/>
      </a:dk2>
      <a:lt2>
        <a:srgbClr val="F8F8F8"/>
      </a:lt2>
      <a:accent1>
        <a:srgbClr val="64BEB5"/>
      </a:accent1>
      <a:accent2>
        <a:srgbClr val="307C7A"/>
      </a:accent2>
      <a:accent3>
        <a:srgbClr val="9AC367"/>
      </a:accent3>
      <a:accent4>
        <a:srgbClr val="F2A0C5"/>
      </a:accent4>
      <a:accent5>
        <a:srgbClr val="617483"/>
      </a:accent5>
      <a:accent6>
        <a:srgbClr val="D2AD52"/>
      </a:accent6>
      <a:hlink>
        <a:srgbClr val="789E87"/>
      </a:hlink>
      <a:folHlink>
        <a:srgbClr val="0C65A1"/>
      </a:folHlink>
    </a:clrScheme>
    <a:fontScheme name="ACM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5EB6F06-54C5-4B8A-9F43-FB3F13FF8A97}">
  <ds:schemaRefs>
    <ds:schemaRef ds:uri="ESRI.ArcGIS.Mapping.OfficeIntegration.PowerPointInfo"/>
  </ds:schemaRefs>
</ds:datastoreItem>
</file>

<file path=customXml/itemProps10.xml><?xml version="1.0" encoding="utf-8"?>
<ds:datastoreItem xmlns:ds="http://schemas.openxmlformats.org/officeDocument/2006/customXml" ds:itemID="{C9D5AF69-E78F-4D8F-B4E0-E47355AF2D2F}">
  <ds:schemaRefs>
    <ds:schemaRef ds:uri="ESRI.ArcGIS.Mapping.OfficeIntegration.PowerPointInfo"/>
  </ds:schemaRefs>
</ds:datastoreItem>
</file>

<file path=customXml/itemProps11.xml><?xml version="1.0" encoding="utf-8"?>
<ds:datastoreItem xmlns:ds="http://schemas.openxmlformats.org/officeDocument/2006/customXml" ds:itemID="{90E496B1-C559-4976-B696-DC108EF7E76A}">
  <ds:schemaRefs>
    <ds:schemaRef ds:uri="ESRI.ArcGIS.Mapping.OfficeIntegration.PowerPointInfo"/>
  </ds:schemaRefs>
</ds:datastoreItem>
</file>

<file path=customXml/itemProps12.xml><?xml version="1.0" encoding="utf-8"?>
<ds:datastoreItem xmlns:ds="http://schemas.openxmlformats.org/officeDocument/2006/customXml" ds:itemID="{D78A33D7-0B0E-4AF0-AD6B-E2E2A2A24DF5}">
  <ds:schemaRefs>
    <ds:schemaRef ds:uri="ESRI.ArcGIS.Mapping.OfficeIntegration.PowerPointInfo"/>
  </ds:schemaRefs>
</ds:datastoreItem>
</file>

<file path=customXml/itemProps13.xml><?xml version="1.0" encoding="utf-8"?>
<ds:datastoreItem xmlns:ds="http://schemas.openxmlformats.org/officeDocument/2006/customXml" ds:itemID="{D80E9E55-44BF-4C20-AA51-DAEC117E182E}">
  <ds:schemaRefs>
    <ds:schemaRef ds:uri="ESRI.ArcGIS.Mapping.OfficeIntegration.PowerPointInfo"/>
  </ds:schemaRefs>
</ds:datastoreItem>
</file>

<file path=customXml/itemProps14.xml><?xml version="1.0" encoding="utf-8"?>
<ds:datastoreItem xmlns:ds="http://schemas.openxmlformats.org/officeDocument/2006/customXml" ds:itemID="{C235EB5C-DF2E-4D49-A7C0-C804052FE038}">
  <ds:schemaRefs>
    <ds:schemaRef ds:uri="ESRI.ArcGIS.Mapping.OfficeIntegration.PowerPointInfo"/>
  </ds:schemaRefs>
</ds:datastoreItem>
</file>

<file path=customXml/itemProps15.xml><?xml version="1.0" encoding="utf-8"?>
<ds:datastoreItem xmlns:ds="http://schemas.openxmlformats.org/officeDocument/2006/customXml" ds:itemID="{C4F0E959-EB1E-4C75-9819-5B0DA254E429}">
  <ds:schemaRefs>
    <ds:schemaRef ds:uri="ESRI.ArcGIS.Mapping.OfficeIntegration.PowerPointInfo"/>
  </ds:schemaRefs>
</ds:datastoreItem>
</file>

<file path=customXml/itemProps16.xml><?xml version="1.0" encoding="utf-8"?>
<ds:datastoreItem xmlns:ds="http://schemas.openxmlformats.org/officeDocument/2006/customXml" ds:itemID="{4BA208E7-5B01-4B19-BF8B-0A337189F9B6}">
  <ds:schemaRefs>
    <ds:schemaRef ds:uri="ESRI.ArcGIS.Mapping.OfficeIntegration.PowerPointInfo"/>
  </ds:schemaRefs>
</ds:datastoreItem>
</file>

<file path=customXml/itemProps17.xml><?xml version="1.0" encoding="utf-8"?>
<ds:datastoreItem xmlns:ds="http://schemas.openxmlformats.org/officeDocument/2006/customXml" ds:itemID="{DF11E39D-6F08-4C08-B0CC-8E9D7C5640BA}">
  <ds:schemaRefs>
    <ds:schemaRef ds:uri="ESRI.ArcGIS.Mapping.OfficeIntegration.PowerPointInfo"/>
  </ds:schemaRefs>
</ds:datastoreItem>
</file>

<file path=customXml/itemProps18.xml><?xml version="1.0" encoding="utf-8"?>
<ds:datastoreItem xmlns:ds="http://schemas.openxmlformats.org/officeDocument/2006/customXml" ds:itemID="{4EFD17A9-BC1D-4043-B6ED-A1D88EBCBAC9}">
  <ds:schemaRefs>
    <ds:schemaRef ds:uri="ESRI.ArcGIS.Mapping.OfficeIntegration.PowerPointInfo"/>
  </ds:schemaRefs>
</ds:datastoreItem>
</file>

<file path=customXml/itemProps19.xml><?xml version="1.0" encoding="utf-8"?>
<ds:datastoreItem xmlns:ds="http://schemas.openxmlformats.org/officeDocument/2006/customXml" ds:itemID="{C4390232-4775-4FE8-B66C-BEDA929F64DB}">
  <ds:schemaRefs>
    <ds:schemaRef ds:uri="ESRI.ArcGIS.Mapping.OfficeIntegration.PowerPointInfo"/>
  </ds:schemaRefs>
</ds:datastoreItem>
</file>

<file path=customXml/itemProps2.xml><?xml version="1.0" encoding="utf-8"?>
<ds:datastoreItem xmlns:ds="http://schemas.openxmlformats.org/officeDocument/2006/customXml" ds:itemID="{37358290-9810-4477-A34D-E7E5175B7975}">
  <ds:schemaRefs>
    <ds:schemaRef ds:uri="ESRI.ArcGIS.Mapping.OfficeIntegration.PowerPointInfo"/>
  </ds:schemaRefs>
</ds:datastoreItem>
</file>

<file path=customXml/itemProps20.xml><?xml version="1.0" encoding="utf-8"?>
<ds:datastoreItem xmlns:ds="http://schemas.openxmlformats.org/officeDocument/2006/customXml" ds:itemID="{8EBE092A-2E63-4A29-B015-641717613516}">
  <ds:schemaRefs>
    <ds:schemaRef ds:uri="ESRI.ArcGIS.Mapping.OfficeIntegration.PowerPointInfo"/>
  </ds:schemaRefs>
</ds:datastoreItem>
</file>

<file path=customXml/itemProps21.xml><?xml version="1.0" encoding="utf-8"?>
<ds:datastoreItem xmlns:ds="http://schemas.openxmlformats.org/officeDocument/2006/customXml" ds:itemID="{6B0768E6-4999-4738-8FCA-8CB479EE2702}">
  <ds:schemaRefs>
    <ds:schemaRef ds:uri="ESRI.ArcGIS.Mapping.OfficeIntegration.PowerPointInfo"/>
  </ds:schemaRefs>
</ds:datastoreItem>
</file>

<file path=customXml/itemProps22.xml><?xml version="1.0" encoding="utf-8"?>
<ds:datastoreItem xmlns:ds="http://schemas.openxmlformats.org/officeDocument/2006/customXml" ds:itemID="{C9C79205-7CAD-437C-AE3E-D297756274A9}">
  <ds:schemaRefs>
    <ds:schemaRef ds:uri="ESRI.ArcGIS.Mapping.OfficeIntegration.PowerPointInfo"/>
  </ds:schemaRefs>
</ds:datastoreItem>
</file>

<file path=customXml/itemProps23.xml><?xml version="1.0" encoding="utf-8"?>
<ds:datastoreItem xmlns:ds="http://schemas.openxmlformats.org/officeDocument/2006/customXml" ds:itemID="{FC3AA089-F8AD-4421-9C60-F5916BD1955C}">
  <ds:schemaRefs>
    <ds:schemaRef ds:uri="ESRI.ArcGIS.Mapping.OfficeIntegration.PowerPointInfo"/>
  </ds:schemaRefs>
</ds:datastoreItem>
</file>

<file path=customXml/itemProps24.xml><?xml version="1.0" encoding="utf-8"?>
<ds:datastoreItem xmlns:ds="http://schemas.openxmlformats.org/officeDocument/2006/customXml" ds:itemID="{0C1B77FD-13D6-47BA-AF61-C8FD7EBF1D93}">
  <ds:schemaRefs>
    <ds:schemaRef ds:uri="ESRI.ArcGIS.Mapping.OfficeIntegration.PowerPointInfo"/>
  </ds:schemaRefs>
</ds:datastoreItem>
</file>

<file path=customXml/itemProps25.xml><?xml version="1.0" encoding="utf-8"?>
<ds:datastoreItem xmlns:ds="http://schemas.openxmlformats.org/officeDocument/2006/customXml" ds:itemID="{D17397E2-D0BB-460E-9768-55BC7032652C}">
  <ds:schemaRefs>
    <ds:schemaRef ds:uri="ESRI.ArcGIS.Mapping.OfficeIntegration.PowerPointInfo"/>
  </ds:schemaRefs>
</ds:datastoreItem>
</file>

<file path=customXml/itemProps26.xml><?xml version="1.0" encoding="utf-8"?>
<ds:datastoreItem xmlns:ds="http://schemas.openxmlformats.org/officeDocument/2006/customXml" ds:itemID="{69034B43-70DD-48F8-A8E1-838E4C7103EE}">
  <ds:schemaRefs>
    <ds:schemaRef ds:uri="ESRI.ArcGIS.Mapping.OfficeIntegration.PowerPointInfo"/>
  </ds:schemaRefs>
</ds:datastoreItem>
</file>

<file path=customXml/itemProps27.xml><?xml version="1.0" encoding="utf-8"?>
<ds:datastoreItem xmlns:ds="http://schemas.openxmlformats.org/officeDocument/2006/customXml" ds:itemID="{0F77D8A4-EA77-4018-9077-BC65ACCC1B05}">
  <ds:schemaRefs>
    <ds:schemaRef ds:uri="ESRI.ArcGIS.Mapping.OfficeIntegration.PowerPointInfo"/>
  </ds:schemaRefs>
</ds:datastoreItem>
</file>

<file path=customXml/itemProps28.xml><?xml version="1.0" encoding="utf-8"?>
<ds:datastoreItem xmlns:ds="http://schemas.openxmlformats.org/officeDocument/2006/customXml" ds:itemID="{E5D82EDF-0C2B-4772-8C94-513767528458}">
  <ds:schemaRefs>
    <ds:schemaRef ds:uri="ESRI.ArcGIS.Mapping.OfficeIntegration.PowerPointInfo"/>
  </ds:schemaRefs>
</ds:datastoreItem>
</file>

<file path=customXml/itemProps29.xml><?xml version="1.0" encoding="utf-8"?>
<ds:datastoreItem xmlns:ds="http://schemas.openxmlformats.org/officeDocument/2006/customXml" ds:itemID="{34C22BC7-053B-4405-A45B-3F137AF37E1F}">
  <ds:schemaRefs>
    <ds:schemaRef ds:uri="ESRI.ArcGIS.Mapping.OfficeIntegration.PowerPointInfo"/>
  </ds:schemaRefs>
</ds:datastoreItem>
</file>

<file path=customXml/itemProps3.xml><?xml version="1.0" encoding="utf-8"?>
<ds:datastoreItem xmlns:ds="http://schemas.openxmlformats.org/officeDocument/2006/customXml" ds:itemID="{FCDF3327-22FC-4317-8FB0-C6522C337475}">
  <ds:schemaRefs>
    <ds:schemaRef ds:uri="ESRI.ArcGIS.Mapping.OfficeIntegration.PowerPointInfo"/>
  </ds:schemaRefs>
</ds:datastoreItem>
</file>

<file path=customXml/itemProps30.xml><?xml version="1.0" encoding="utf-8"?>
<ds:datastoreItem xmlns:ds="http://schemas.openxmlformats.org/officeDocument/2006/customXml" ds:itemID="{EC09A0C0-992C-4E21-AA4B-F43A2AEE3B3C}">
  <ds:schemaRefs>
    <ds:schemaRef ds:uri="ESRI.ArcGIS.Mapping.OfficeIntegration.PowerPointInfo"/>
  </ds:schemaRefs>
</ds:datastoreItem>
</file>

<file path=customXml/itemProps31.xml><?xml version="1.0" encoding="utf-8"?>
<ds:datastoreItem xmlns:ds="http://schemas.openxmlformats.org/officeDocument/2006/customXml" ds:itemID="{E79353C7-3C3D-4055-9EF2-06A6149194C8}">
  <ds:schemaRefs>
    <ds:schemaRef ds:uri="ESRI.ArcGIS.Mapping.OfficeIntegration.PowerPointInfo"/>
  </ds:schemaRefs>
</ds:datastoreItem>
</file>

<file path=customXml/itemProps32.xml><?xml version="1.0" encoding="utf-8"?>
<ds:datastoreItem xmlns:ds="http://schemas.openxmlformats.org/officeDocument/2006/customXml" ds:itemID="{F2401177-8E35-4FAF-82C1-7E93C4AA17C3}">
  <ds:schemaRefs>
    <ds:schemaRef ds:uri="ESRI.ArcGIS.Mapping.OfficeIntegration.PowerPointInfo"/>
  </ds:schemaRefs>
</ds:datastoreItem>
</file>

<file path=customXml/itemProps33.xml><?xml version="1.0" encoding="utf-8"?>
<ds:datastoreItem xmlns:ds="http://schemas.openxmlformats.org/officeDocument/2006/customXml" ds:itemID="{86CB08A5-073D-422E-B4B4-380EB68C9402}">
  <ds:schemaRefs>
    <ds:schemaRef ds:uri="ESRI.ArcGIS.Mapping.OfficeIntegration.PowerPointInfo"/>
  </ds:schemaRefs>
</ds:datastoreItem>
</file>

<file path=customXml/itemProps34.xml><?xml version="1.0" encoding="utf-8"?>
<ds:datastoreItem xmlns:ds="http://schemas.openxmlformats.org/officeDocument/2006/customXml" ds:itemID="{45D5936F-C393-404E-827C-5952D7AAD24F}">
  <ds:schemaRefs>
    <ds:schemaRef ds:uri="ESRI.ArcGIS.Mapping.OfficeIntegration.PowerPointInfo"/>
  </ds:schemaRefs>
</ds:datastoreItem>
</file>

<file path=customXml/itemProps35.xml><?xml version="1.0" encoding="utf-8"?>
<ds:datastoreItem xmlns:ds="http://schemas.openxmlformats.org/officeDocument/2006/customXml" ds:itemID="{9A3E8959-83E0-4A96-841F-63D1820BD087}">
  <ds:schemaRefs>
    <ds:schemaRef ds:uri="ESRI.ArcGIS.Mapping.OfficeIntegration.PowerPointInfo"/>
  </ds:schemaRefs>
</ds:datastoreItem>
</file>

<file path=customXml/itemProps36.xml><?xml version="1.0" encoding="utf-8"?>
<ds:datastoreItem xmlns:ds="http://schemas.openxmlformats.org/officeDocument/2006/customXml" ds:itemID="{5460084F-616A-4133-A611-DDE8EEFEF36A}">
  <ds:schemaRefs>
    <ds:schemaRef ds:uri="ESRI.ArcGIS.Mapping.OfficeIntegration.PowerPointInfo"/>
  </ds:schemaRefs>
</ds:datastoreItem>
</file>

<file path=customXml/itemProps37.xml><?xml version="1.0" encoding="utf-8"?>
<ds:datastoreItem xmlns:ds="http://schemas.openxmlformats.org/officeDocument/2006/customXml" ds:itemID="{66BF16F0-2E5F-4287-B44E-CB38663A9080}">
  <ds:schemaRefs>
    <ds:schemaRef ds:uri="ESRI.ArcGIS.Mapping.OfficeIntegration.PowerPointInfo"/>
  </ds:schemaRefs>
</ds:datastoreItem>
</file>

<file path=customXml/itemProps38.xml><?xml version="1.0" encoding="utf-8"?>
<ds:datastoreItem xmlns:ds="http://schemas.openxmlformats.org/officeDocument/2006/customXml" ds:itemID="{48C5B069-6607-4D2D-856B-2F7BCF7DDE1F}">
  <ds:schemaRefs>
    <ds:schemaRef ds:uri="ESRI.ArcGIS.Mapping.OfficeIntegration.PowerPointInfo"/>
  </ds:schemaRefs>
</ds:datastoreItem>
</file>

<file path=customXml/itemProps39.xml><?xml version="1.0" encoding="utf-8"?>
<ds:datastoreItem xmlns:ds="http://schemas.openxmlformats.org/officeDocument/2006/customXml" ds:itemID="{5442ACB9-6E6C-4070-B446-3FE6113221BC}">
  <ds:schemaRefs>
    <ds:schemaRef ds:uri="ESRI.ArcGIS.Mapping.OfficeIntegration.PowerPointInfo"/>
  </ds:schemaRefs>
</ds:datastoreItem>
</file>

<file path=customXml/itemProps4.xml><?xml version="1.0" encoding="utf-8"?>
<ds:datastoreItem xmlns:ds="http://schemas.openxmlformats.org/officeDocument/2006/customXml" ds:itemID="{D6308F6E-A4F0-464B-8C3F-027459059AB8}">
  <ds:schemaRefs>
    <ds:schemaRef ds:uri="ESRI.ArcGIS.Mapping.OfficeIntegration.PowerPointInfo"/>
  </ds:schemaRefs>
</ds:datastoreItem>
</file>

<file path=customXml/itemProps40.xml><?xml version="1.0" encoding="utf-8"?>
<ds:datastoreItem xmlns:ds="http://schemas.openxmlformats.org/officeDocument/2006/customXml" ds:itemID="{C9E7D8A9-8713-46C5-B4C1-B61D5CC84D6D}">
  <ds:schemaRefs>
    <ds:schemaRef ds:uri="ESRI.ArcGIS.Mapping.OfficeIntegration.PowerPointInfo"/>
  </ds:schemaRefs>
</ds:datastoreItem>
</file>

<file path=customXml/itemProps41.xml><?xml version="1.0" encoding="utf-8"?>
<ds:datastoreItem xmlns:ds="http://schemas.openxmlformats.org/officeDocument/2006/customXml" ds:itemID="{B6507BB0-58C6-4EDC-988B-8EE462BD8A6C}">
  <ds:schemaRefs>
    <ds:schemaRef ds:uri="ESRI.ArcGIS.Mapping.OfficeIntegration.PowerPointInfo"/>
  </ds:schemaRefs>
</ds:datastoreItem>
</file>

<file path=customXml/itemProps42.xml><?xml version="1.0" encoding="utf-8"?>
<ds:datastoreItem xmlns:ds="http://schemas.openxmlformats.org/officeDocument/2006/customXml" ds:itemID="{2DF6595A-6507-4B76-833F-0B7D7D9101F6}">
  <ds:schemaRefs>
    <ds:schemaRef ds:uri="ESRI.ArcGIS.Mapping.OfficeIntegration.PowerPointInfo"/>
  </ds:schemaRefs>
</ds:datastoreItem>
</file>

<file path=customXml/itemProps43.xml><?xml version="1.0" encoding="utf-8"?>
<ds:datastoreItem xmlns:ds="http://schemas.openxmlformats.org/officeDocument/2006/customXml" ds:itemID="{AE7ECB4B-7E5C-4A3D-A627-9CD22AC45B69}">
  <ds:schemaRefs>
    <ds:schemaRef ds:uri="ESRI.ArcGIS.Mapping.OfficeIntegration.PowerPointInfo"/>
  </ds:schemaRefs>
</ds:datastoreItem>
</file>

<file path=customXml/itemProps44.xml><?xml version="1.0" encoding="utf-8"?>
<ds:datastoreItem xmlns:ds="http://schemas.openxmlformats.org/officeDocument/2006/customXml" ds:itemID="{38103DCB-BCD0-4A94-B661-27F47C8F4EE2}">
  <ds:schemaRefs>
    <ds:schemaRef ds:uri="ESRI.ArcGIS.Mapping.OfficeIntegration.PowerPointInfo"/>
  </ds:schemaRefs>
</ds:datastoreItem>
</file>

<file path=customXml/itemProps45.xml><?xml version="1.0" encoding="utf-8"?>
<ds:datastoreItem xmlns:ds="http://schemas.openxmlformats.org/officeDocument/2006/customXml" ds:itemID="{E52E806D-3A32-4A2A-97E1-701CD81B1BE5}">
  <ds:schemaRefs>
    <ds:schemaRef ds:uri="ESRI.ArcGIS.Mapping.OfficeIntegration.PowerPointInfo"/>
  </ds:schemaRefs>
</ds:datastoreItem>
</file>

<file path=customXml/itemProps46.xml><?xml version="1.0" encoding="utf-8"?>
<ds:datastoreItem xmlns:ds="http://schemas.openxmlformats.org/officeDocument/2006/customXml" ds:itemID="{33677913-55D1-47E1-812E-0B7BD4AF5148}">
  <ds:schemaRefs>
    <ds:schemaRef ds:uri="ESRI.ArcGIS.Mapping.OfficeIntegration.PowerPointInfo"/>
  </ds:schemaRefs>
</ds:datastoreItem>
</file>

<file path=customXml/itemProps47.xml><?xml version="1.0" encoding="utf-8"?>
<ds:datastoreItem xmlns:ds="http://schemas.openxmlformats.org/officeDocument/2006/customXml" ds:itemID="{A692AD5F-E9E7-4516-8BE6-88D3C7F8B60C}">
  <ds:schemaRefs>
    <ds:schemaRef ds:uri="ESRI.ArcGIS.Mapping.OfficeIntegration.PowerPointInfo"/>
  </ds:schemaRefs>
</ds:datastoreItem>
</file>

<file path=customXml/itemProps48.xml><?xml version="1.0" encoding="utf-8"?>
<ds:datastoreItem xmlns:ds="http://schemas.openxmlformats.org/officeDocument/2006/customXml" ds:itemID="{9B5074FC-1C06-497F-9B68-A73806173500}">
  <ds:schemaRefs>
    <ds:schemaRef ds:uri="ESRI.ArcGIS.Mapping.OfficeIntegration.PowerPointInfo"/>
  </ds:schemaRefs>
</ds:datastoreItem>
</file>

<file path=customXml/itemProps49.xml><?xml version="1.0" encoding="utf-8"?>
<ds:datastoreItem xmlns:ds="http://schemas.openxmlformats.org/officeDocument/2006/customXml" ds:itemID="{BD420130-1F8E-4448-9940-96CB9124EFF1}">
  <ds:schemaRefs>
    <ds:schemaRef ds:uri="ESRI.ArcGIS.Mapping.OfficeIntegration.PowerPointInfo"/>
  </ds:schemaRefs>
</ds:datastoreItem>
</file>

<file path=customXml/itemProps5.xml><?xml version="1.0" encoding="utf-8"?>
<ds:datastoreItem xmlns:ds="http://schemas.openxmlformats.org/officeDocument/2006/customXml" ds:itemID="{12ED436F-1392-4EE0-9EF7-94D456C7C185}">
  <ds:schemaRefs>
    <ds:schemaRef ds:uri="ESRI.ArcGIS.Mapping.OfficeIntegration.PowerPointInfo"/>
  </ds:schemaRefs>
</ds:datastoreItem>
</file>

<file path=customXml/itemProps50.xml><?xml version="1.0" encoding="utf-8"?>
<ds:datastoreItem xmlns:ds="http://schemas.openxmlformats.org/officeDocument/2006/customXml" ds:itemID="{76F701E1-4F2D-430B-94B3-802057EE6AF0}">
  <ds:schemaRefs>
    <ds:schemaRef ds:uri="ESRI.ArcGIS.Mapping.OfficeIntegration.PowerPointInfo"/>
  </ds:schemaRefs>
</ds:datastoreItem>
</file>

<file path=customXml/itemProps51.xml><?xml version="1.0" encoding="utf-8"?>
<ds:datastoreItem xmlns:ds="http://schemas.openxmlformats.org/officeDocument/2006/customXml" ds:itemID="{B050CFE0-6405-4D0C-AF17-BA6061E83003}">
  <ds:schemaRefs>
    <ds:schemaRef ds:uri="ESRI.ArcGIS.Mapping.OfficeIntegration.PowerPointInfo"/>
  </ds:schemaRefs>
</ds:datastoreItem>
</file>

<file path=customXml/itemProps52.xml><?xml version="1.0" encoding="utf-8"?>
<ds:datastoreItem xmlns:ds="http://schemas.openxmlformats.org/officeDocument/2006/customXml" ds:itemID="{5B81CD15-5230-43D7-B08E-0D6744456757}">
  <ds:schemaRefs>
    <ds:schemaRef ds:uri="ESRI.ArcGIS.Mapping.OfficeIntegration.PowerPointInfo"/>
  </ds:schemaRefs>
</ds:datastoreItem>
</file>

<file path=customXml/itemProps53.xml><?xml version="1.0" encoding="utf-8"?>
<ds:datastoreItem xmlns:ds="http://schemas.openxmlformats.org/officeDocument/2006/customXml" ds:itemID="{22C81190-BD57-488F-8744-5A9202A00C14}">
  <ds:schemaRefs>
    <ds:schemaRef ds:uri="ESRI.ArcGIS.Mapping.OfficeIntegration.PowerPointInfo"/>
  </ds:schemaRefs>
</ds:datastoreItem>
</file>

<file path=customXml/itemProps54.xml><?xml version="1.0" encoding="utf-8"?>
<ds:datastoreItem xmlns:ds="http://schemas.openxmlformats.org/officeDocument/2006/customXml" ds:itemID="{05EDEB79-3D75-43CB-AD0F-942AB5CB308F}">
  <ds:schemaRefs>
    <ds:schemaRef ds:uri="ESRI.ArcGIS.Mapping.OfficeIntegration.PowerPointInfo"/>
  </ds:schemaRefs>
</ds:datastoreItem>
</file>

<file path=customXml/itemProps55.xml><?xml version="1.0" encoding="utf-8"?>
<ds:datastoreItem xmlns:ds="http://schemas.openxmlformats.org/officeDocument/2006/customXml" ds:itemID="{5E7FCD3A-BB12-4F3E-9A40-0DE6FC88D82E}">
  <ds:schemaRefs>
    <ds:schemaRef ds:uri="ESRI.ArcGIS.Mapping.OfficeIntegration.PowerPointInfo"/>
  </ds:schemaRefs>
</ds:datastoreItem>
</file>

<file path=customXml/itemProps56.xml><?xml version="1.0" encoding="utf-8"?>
<ds:datastoreItem xmlns:ds="http://schemas.openxmlformats.org/officeDocument/2006/customXml" ds:itemID="{482606C4-B707-483A-943C-688113BB8275}">
  <ds:schemaRefs>
    <ds:schemaRef ds:uri="ESRI.ArcGIS.Mapping.OfficeIntegration.PowerPointInfo"/>
  </ds:schemaRefs>
</ds:datastoreItem>
</file>

<file path=customXml/itemProps57.xml><?xml version="1.0" encoding="utf-8"?>
<ds:datastoreItem xmlns:ds="http://schemas.openxmlformats.org/officeDocument/2006/customXml" ds:itemID="{4A9AEFF9-12D1-48A6-94C6-B785821C5D62}">
  <ds:schemaRefs>
    <ds:schemaRef ds:uri="ESRI.ArcGIS.Mapping.OfficeIntegration.PowerPointInfo"/>
  </ds:schemaRefs>
</ds:datastoreItem>
</file>

<file path=customXml/itemProps58.xml><?xml version="1.0" encoding="utf-8"?>
<ds:datastoreItem xmlns:ds="http://schemas.openxmlformats.org/officeDocument/2006/customXml" ds:itemID="{F1A6B483-C00B-4AFF-9DAD-6AFDD9E75D34}">
  <ds:schemaRefs>
    <ds:schemaRef ds:uri="ESRI.ArcGIS.Mapping.OfficeIntegration.PowerPointInfo"/>
  </ds:schemaRefs>
</ds:datastoreItem>
</file>

<file path=customXml/itemProps59.xml><?xml version="1.0" encoding="utf-8"?>
<ds:datastoreItem xmlns:ds="http://schemas.openxmlformats.org/officeDocument/2006/customXml" ds:itemID="{DFBC6C8B-C6BA-48D8-9407-6E574E8B1422}">
  <ds:schemaRefs>
    <ds:schemaRef ds:uri="ESRI.ArcGIS.Mapping.OfficeIntegration.PowerPointInfo"/>
  </ds:schemaRefs>
</ds:datastoreItem>
</file>

<file path=customXml/itemProps6.xml><?xml version="1.0" encoding="utf-8"?>
<ds:datastoreItem xmlns:ds="http://schemas.openxmlformats.org/officeDocument/2006/customXml" ds:itemID="{4BA3300E-AEB5-42B8-9CDF-AEF96BBEEBE1}">
  <ds:schemaRefs>
    <ds:schemaRef ds:uri="ESRI.ArcGIS.Mapping.OfficeIntegration.PowerPointInfo"/>
  </ds:schemaRefs>
</ds:datastoreItem>
</file>

<file path=customXml/itemProps60.xml><?xml version="1.0" encoding="utf-8"?>
<ds:datastoreItem xmlns:ds="http://schemas.openxmlformats.org/officeDocument/2006/customXml" ds:itemID="{F8410681-C4F3-4C43-83AE-F5CDEF38A756}">
  <ds:schemaRefs>
    <ds:schemaRef ds:uri="ESRI.ArcGIS.Mapping.OfficeIntegration.PowerPointInfo"/>
  </ds:schemaRefs>
</ds:datastoreItem>
</file>

<file path=customXml/itemProps61.xml><?xml version="1.0" encoding="utf-8"?>
<ds:datastoreItem xmlns:ds="http://schemas.openxmlformats.org/officeDocument/2006/customXml" ds:itemID="{0D9AA294-80F1-429C-931E-F5D02E34519D}">
  <ds:schemaRefs>
    <ds:schemaRef ds:uri="ESRI.ArcGIS.Mapping.OfficeIntegration.PowerPointInfo"/>
  </ds:schemaRefs>
</ds:datastoreItem>
</file>

<file path=customXml/itemProps62.xml><?xml version="1.0" encoding="utf-8"?>
<ds:datastoreItem xmlns:ds="http://schemas.openxmlformats.org/officeDocument/2006/customXml" ds:itemID="{0832F3B9-724A-4BD5-ADAD-D9ED0895769D}">
  <ds:schemaRefs>
    <ds:schemaRef ds:uri="ESRI.ArcGIS.Mapping.OfficeIntegration.PowerPointInfo"/>
  </ds:schemaRefs>
</ds:datastoreItem>
</file>

<file path=customXml/itemProps63.xml><?xml version="1.0" encoding="utf-8"?>
<ds:datastoreItem xmlns:ds="http://schemas.openxmlformats.org/officeDocument/2006/customXml" ds:itemID="{9332772E-ABE3-4C02-8058-50803A6FD2A1}">
  <ds:schemaRefs>
    <ds:schemaRef ds:uri="ESRI.ArcGIS.Mapping.OfficeIntegration.PowerPointInfo"/>
  </ds:schemaRefs>
</ds:datastoreItem>
</file>

<file path=customXml/itemProps64.xml><?xml version="1.0" encoding="utf-8"?>
<ds:datastoreItem xmlns:ds="http://schemas.openxmlformats.org/officeDocument/2006/customXml" ds:itemID="{0AA18780-BB16-4D96-8301-860AC4247447}">
  <ds:schemaRefs>
    <ds:schemaRef ds:uri="ESRI.ArcGIS.Mapping.OfficeIntegration.PowerPointInfo"/>
  </ds:schemaRefs>
</ds:datastoreItem>
</file>

<file path=customXml/itemProps65.xml><?xml version="1.0" encoding="utf-8"?>
<ds:datastoreItem xmlns:ds="http://schemas.openxmlformats.org/officeDocument/2006/customXml" ds:itemID="{376F9D00-DEC2-4A0C-803B-1346694B29D8}">
  <ds:schemaRefs>
    <ds:schemaRef ds:uri="ESRI.ArcGIS.Mapping.OfficeIntegration.PowerPointInfo"/>
  </ds:schemaRefs>
</ds:datastoreItem>
</file>

<file path=customXml/itemProps66.xml><?xml version="1.0" encoding="utf-8"?>
<ds:datastoreItem xmlns:ds="http://schemas.openxmlformats.org/officeDocument/2006/customXml" ds:itemID="{0CB562AB-A4D1-44EE-BEF2-B2BB7485E85B}">
  <ds:schemaRefs>
    <ds:schemaRef ds:uri="ESRI.ArcGIS.Mapping.OfficeIntegration.PowerPointInfo"/>
  </ds:schemaRefs>
</ds:datastoreItem>
</file>

<file path=customXml/itemProps67.xml><?xml version="1.0" encoding="utf-8"?>
<ds:datastoreItem xmlns:ds="http://schemas.openxmlformats.org/officeDocument/2006/customXml" ds:itemID="{98BADBFA-506E-4B00-B681-38197017FAF3}">
  <ds:schemaRefs>
    <ds:schemaRef ds:uri="ESRI.ArcGIS.Mapping.OfficeIntegration.PowerPointInfo"/>
  </ds:schemaRefs>
</ds:datastoreItem>
</file>

<file path=customXml/itemProps68.xml><?xml version="1.0" encoding="utf-8"?>
<ds:datastoreItem xmlns:ds="http://schemas.openxmlformats.org/officeDocument/2006/customXml" ds:itemID="{E2F96550-6680-4C93-AB68-7B29F099C1E0}">
  <ds:schemaRefs>
    <ds:schemaRef ds:uri="ESRI.ArcGIS.Mapping.OfficeIntegration.PowerPointInfo"/>
  </ds:schemaRefs>
</ds:datastoreItem>
</file>

<file path=customXml/itemProps69.xml><?xml version="1.0" encoding="utf-8"?>
<ds:datastoreItem xmlns:ds="http://schemas.openxmlformats.org/officeDocument/2006/customXml" ds:itemID="{B29B8B35-894A-4196-AA4B-F0F03FFC757B}">
  <ds:schemaRefs>
    <ds:schemaRef ds:uri="ESRI.ArcGIS.Mapping.OfficeIntegration.PowerPointInfo"/>
  </ds:schemaRefs>
</ds:datastoreItem>
</file>

<file path=customXml/itemProps7.xml><?xml version="1.0" encoding="utf-8"?>
<ds:datastoreItem xmlns:ds="http://schemas.openxmlformats.org/officeDocument/2006/customXml" ds:itemID="{684A2838-D808-4DEF-B301-4DE87E350164}">
  <ds:schemaRefs>
    <ds:schemaRef ds:uri="ESRI.ArcGIS.Mapping.OfficeIntegration.PowerPointInfo"/>
  </ds:schemaRefs>
</ds:datastoreItem>
</file>

<file path=customXml/itemProps70.xml><?xml version="1.0" encoding="utf-8"?>
<ds:datastoreItem xmlns:ds="http://schemas.openxmlformats.org/officeDocument/2006/customXml" ds:itemID="{235B5C66-6431-4F4E-8CE5-F8931BD31113}">
  <ds:schemaRefs>
    <ds:schemaRef ds:uri="ESRI.ArcGIS.Mapping.OfficeIntegration.PowerPointInfo"/>
  </ds:schemaRefs>
</ds:datastoreItem>
</file>

<file path=customXml/itemProps71.xml><?xml version="1.0" encoding="utf-8"?>
<ds:datastoreItem xmlns:ds="http://schemas.openxmlformats.org/officeDocument/2006/customXml" ds:itemID="{A7FC5DA4-CB8C-4C71-B566-A5F1D1BE4DDB}">
  <ds:schemaRefs>
    <ds:schemaRef ds:uri="ESRI.ArcGIS.Mapping.OfficeIntegration.PowerPointInfo"/>
  </ds:schemaRefs>
</ds:datastoreItem>
</file>

<file path=customXml/itemProps72.xml><?xml version="1.0" encoding="utf-8"?>
<ds:datastoreItem xmlns:ds="http://schemas.openxmlformats.org/officeDocument/2006/customXml" ds:itemID="{768DE097-C007-4B31-ADE4-B5BEEF04A037}">
  <ds:schemaRefs>
    <ds:schemaRef ds:uri="ESRI.ArcGIS.Mapping.OfficeIntegration.PowerPointInfo"/>
  </ds:schemaRefs>
</ds:datastoreItem>
</file>

<file path=customXml/itemProps73.xml><?xml version="1.0" encoding="utf-8"?>
<ds:datastoreItem xmlns:ds="http://schemas.openxmlformats.org/officeDocument/2006/customXml" ds:itemID="{A27B53D8-846B-415F-B6E3-E472DBC8534F}">
  <ds:schemaRefs>
    <ds:schemaRef ds:uri="ESRI.ArcGIS.Mapping.OfficeIntegration.PowerPointInfo"/>
  </ds:schemaRefs>
</ds:datastoreItem>
</file>

<file path=customXml/itemProps74.xml><?xml version="1.0" encoding="utf-8"?>
<ds:datastoreItem xmlns:ds="http://schemas.openxmlformats.org/officeDocument/2006/customXml" ds:itemID="{0C92B7E1-DC71-4B3D-BBFE-2AC3D796436A}">
  <ds:schemaRefs>
    <ds:schemaRef ds:uri="ESRI.ArcGIS.Mapping.OfficeIntegration.PowerPointInfo"/>
  </ds:schemaRefs>
</ds:datastoreItem>
</file>

<file path=customXml/itemProps75.xml><?xml version="1.0" encoding="utf-8"?>
<ds:datastoreItem xmlns:ds="http://schemas.openxmlformats.org/officeDocument/2006/customXml" ds:itemID="{E93A5A0C-5AB8-4C6E-B7F0-FDB86BEDC5FA}">
  <ds:schemaRefs>
    <ds:schemaRef ds:uri="ESRI.ArcGIS.Mapping.OfficeIntegration.PowerPointInfo"/>
  </ds:schemaRefs>
</ds:datastoreItem>
</file>

<file path=customXml/itemProps76.xml><?xml version="1.0" encoding="utf-8"?>
<ds:datastoreItem xmlns:ds="http://schemas.openxmlformats.org/officeDocument/2006/customXml" ds:itemID="{D6A16059-111D-4C18-8626-4CFD6CDC359C}">
  <ds:schemaRefs>
    <ds:schemaRef ds:uri="ESRI.ArcGIS.Mapping.OfficeIntegration.PowerPointInfo"/>
  </ds:schemaRefs>
</ds:datastoreItem>
</file>

<file path=customXml/itemProps77.xml><?xml version="1.0" encoding="utf-8"?>
<ds:datastoreItem xmlns:ds="http://schemas.openxmlformats.org/officeDocument/2006/customXml" ds:itemID="{255955A5-E277-434B-9472-EB5137A636C7}">
  <ds:schemaRefs>
    <ds:schemaRef ds:uri="ESRI.ArcGIS.Mapping.OfficeIntegration.PowerPointInfo"/>
  </ds:schemaRefs>
</ds:datastoreItem>
</file>

<file path=customXml/itemProps78.xml><?xml version="1.0" encoding="utf-8"?>
<ds:datastoreItem xmlns:ds="http://schemas.openxmlformats.org/officeDocument/2006/customXml" ds:itemID="{99189D5C-027F-4CFC-920E-B962BB4DBB24}">
  <ds:schemaRefs>
    <ds:schemaRef ds:uri="ESRI.ArcGIS.Mapping.OfficeIntegration.PowerPointInfo"/>
  </ds:schemaRefs>
</ds:datastoreItem>
</file>

<file path=customXml/itemProps79.xml><?xml version="1.0" encoding="utf-8"?>
<ds:datastoreItem xmlns:ds="http://schemas.openxmlformats.org/officeDocument/2006/customXml" ds:itemID="{11CFAE5F-8997-45D0-9BCE-1193B6257305}">
  <ds:schemaRefs>
    <ds:schemaRef ds:uri="ESRI.ArcGIS.Mapping.OfficeIntegration.PowerPointInfo"/>
  </ds:schemaRefs>
</ds:datastoreItem>
</file>

<file path=customXml/itemProps8.xml><?xml version="1.0" encoding="utf-8"?>
<ds:datastoreItem xmlns:ds="http://schemas.openxmlformats.org/officeDocument/2006/customXml" ds:itemID="{2F27823E-B368-4838-9444-72AD3194D40E}">
  <ds:schemaRefs>
    <ds:schemaRef ds:uri="ESRI.ArcGIS.Mapping.OfficeIntegration.PowerPointInfo"/>
  </ds:schemaRefs>
</ds:datastoreItem>
</file>

<file path=customXml/itemProps80.xml><?xml version="1.0" encoding="utf-8"?>
<ds:datastoreItem xmlns:ds="http://schemas.openxmlformats.org/officeDocument/2006/customXml" ds:itemID="{40CA2228-4CE7-44D0-A0F0-B53FD18D6B50}">
  <ds:schemaRefs>
    <ds:schemaRef ds:uri="ESRI.ArcGIS.Mapping.OfficeIntegration.PowerPointInfo"/>
  </ds:schemaRefs>
</ds:datastoreItem>
</file>

<file path=customXml/itemProps81.xml><?xml version="1.0" encoding="utf-8"?>
<ds:datastoreItem xmlns:ds="http://schemas.openxmlformats.org/officeDocument/2006/customXml" ds:itemID="{5DCA5196-5A92-4662-B526-5B696C2767AE}">
  <ds:schemaRefs>
    <ds:schemaRef ds:uri="ESRI.ArcGIS.Mapping.OfficeIntegration.PowerPointInfo"/>
  </ds:schemaRefs>
</ds:datastoreItem>
</file>

<file path=customXml/itemProps82.xml><?xml version="1.0" encoding="utf-8"?>
<ds:datastoreItem xmlns:ds="http://schemas.openxmlformats.org/officeDocument/2006/customXml" ds:itemID="{536DF516-C2A9-4F6C-838E-3A59A09B488C}">
  <ds:schemaRefs>
    <ds:schemaRef ds:uri="ESRI.ArcGIS.Mapping.OfficeIntegration.PowerPointInfo"/>
  </ds:schemaRefs>
</ds:datastoreItem>
</file>

<file path=customXml/itemProps83.xml><?xml version="1.0" encoding="utf-8"?>
<ds:datastoreItem xmlns:ds="http://schemas.openxmlformats.org/officeDocument/2006/customXml" ds:itemID="{ACE8E523-D6FC-4CA3-BE50-879C5A543CCA}">
  <ds:schemaRefs>
    <ds:schemaRef ds:uri="ESRI.ArcGIS.Mapping.OfficeIntegration.PowerPointInfo"/>
  </ds:schemaRefs>
</ds:datastoreItem>
</file>

<file path=customXml/itemProps84.xml><?xml version="1.0" encoding="utf-8"?>
<ds:datastoreItem xmlns:ds="http://schemas.openxmlformats.org/officeDocument/2006/customXml" ds:itemID="{45FDC09B-2A58-4525-BE4C-5A0FF66C895B}">
  <ds:schemaRefs>
    <ds:schemaRef ds:uri="ESRI.ArcGIS.Mapping.OfficeIntegration.PowerPointInfo"/>
  </ds:schemaRefs>
</ds:datastoreItem>
</file>

<file path=customXml/itemProps85.xml><?xml version="1.0" encoding="utf-8"?>
<ds:datastoreItem xmlns:ds="http://schemas.openxmlformats.org/officeDocument/2006/customXml" ds:itemID="{11DA8DBA-C5D9-4153-8CAD-2EB9A3F8640E}">
  <ds:schemaRefs>
    <ds:schemaRef ds:uri="ESRI.ArcGIS.Mapping.OfficeIntegration.PowerPointInfo"/>
  </ds:schemaRefs>
</ds:datastoreItem>
</file>

<file path=customXml/itemProps86.xml><?xml version="1.0" encoding="utf-8"?>
<ds:datastoreItem xmlns:ds="http://schemas.openxmlformats.org/officeDocument/2006/customXml" ds:itemID="{4FD5BC46-FED9-4B7C-8DDC-447C9D4C4435}">
  <ds:schemaRefs>
    <ds:schemaRef ds:uri="ESRI.ArcGIS.Mapping.OfficeIntegration.PowerPointInfo"/>
  </ds:schemaRefs>
</ds:datastoreItem>
</file>

<file path=customXml/itemProps87.xml><?xml version="1.0" encoding="utf-8"?>
<ds:datastoreItem xmlns:ds="http://schemas.openxmlformats.org/officeDocument/2006/customXml" ds:itemID="{1B07652E-56B6-432A-AB1E-3C001E63D012}">
  <ds:schemaRefs>
    <ds:schemaRef ds:uri="ESRI.ArcGIS.Mapping.OfficeIntegration.PowerPointInfo"/>
  </ds:schemaRefs>
</ds:datastoreItem>
</file>

<file path=customXml/itemProps88.xml><?xml version="1.0" encoding="utf-8"?>
<ds:datastoreItem xmlns:ds="http://schemas.openxmlformats.org/officeDocument/2006/customXml" ds:itemID="{06046668-3E70-4F18-8CBC-E291A337C241}">
  <ds:schemaRefs>
    <ds:schemaRef ds:uri="ESRI.ArcGIS.Mapping.OfficeIntegration.PowerPointInfo"/>
  </ds:schemaRefs>
</ds:datastoreItem>
</file>

<file path=customXml/itemProps89.xml><?xml version="1.0" encoding="utf-8"?>
<ds:datastoreItem xmlns:ds="http://schemas.openxmlformats.org/officeDocument/2006/customXml" ds:itemID="{2FF2EEB6-6153-471E-92CC-B637F8A7DD28}">
  <ds:schemaRefs>
    <ds:schemaRef ds:uri="ESRI.ArcGIS.Mapping.OfficeIntegration.PowerPointInfo"/>
  </ds:schemaRefs>
</ds:datastoreItem>
</file>

<file path=customXml/itemProps9.xml><?xml version="1.0" encoding="utf-8"?>
<ds:datastoreItem xmlns:ds="http://schemas.openxmlformats.org/officeDocument/2006/customXml" ds:itemID="{456C0F29-0326-4195-B99A-E090C6413EBC}">
  <ds:schemaRefs>
    <ds:schemaRef ds:uri="ESRI.ArcGIS.Mapping.OfficeIntegration.PowerPointInfo"/>
  </ds:schemaRefs>
</ds:datastoreItem>
</file>

<file path=customXml/itemProps90.xml><?xml version="1.0" encoding="utf-8"?>
<ds:datastoreItem xmlns:ds="http://schemas.openxmlformats.org/officeDocument/2006/customXml" ds:itemID="{1E762FF7-65AC-45CA-B1EE-3C21A0D8BFB3}">
  <ds:schemaRefs>
    <ds:schemaRef ds:uri="ESRI.ArcGIS.Mapping.OfficeIntegration.PowerPointInfo"/>
  </ds:schemaRefs>
</ds:datastoreItem>
</file>

<file path=customXml/itemProps91.xml><?xml version="1.0" encoding="utf-8"?>
<ds:datastoreItem xmlns:ds="http://schemas.openxmlformats.org/officeDocument/2006/customXml" ds:itemID="{68D822FD-1222-46EE-8897-F5720EDED459}">
  <ds:schemaRefs>
    <ds:schemaRef ds:uri="ESRI.ArcGIS.Mapping.OfficeIntegration.PowerPointInfo"/>
  </ds:schemaRefs>
</ds:datastoreItem>
</file>

<file path=customXml/itemProps92.xml><?xml version="1.0" encoding="utf-8"?>
<ds:datastoreItem xmlns:ds="http://schemas.openxmlformats.org/officeDocument/2006/customXml" ds:itemID="{72EBD225-9DD1-4E9D-8D03-FB183E4336F4}">
  <ds:schemaRefs>
    <ds:schemaRef ds:uri="ESRI.ArcGIS.Mapping.OfficeIntegration.PowerPointInfo"/>
  </ds:schemaRefs>
</ds:datastoreItem>
</file>

<file path=customXml/itemProps93.xml><?xml version="1.0" encoding="utf-8"?>
<ds:datastoreItem xmlns:ds="http://schemas.openxmlformats.org/officeDocument/2006/customXml" ds:itemID="{62ECA525-B3B5-4586-A1B0-58CD2F648B9D}">
  <ds:schemaRefs>
    <ds:schemaRef ds:uri="ESRI.ArcGIS.Mapping.OfficeIntegration.PowerPointInfo"/>
  </ds:schemaRefs>
</ds:datastoreItem>
</file>

<file path=customXml/itemProps94.xml><?xml version="1.0" encoding="utf-8"?>
<ds:datastoreItem xmlns:ds="http://schemas.openxmlformats.org/officeDocument/2006/customXml" ds:itemID="{2988B4A9-8FA0-443C-9167-B61853D55FA9}">
  <ds:schemaRefs>
    <ds:schemaRef ds:uri="ESRI.ArcGIS.Mapping.OfficeIntegration.PowerPointInfo"/>
  </ds:schemaRefs>
</ds:datastoreItem>
</file>

<file path=customXml/itemProps95.xml><?xml version="1.0" encoding="utf-8"?>
<ds:datastoreItem xmlns:ds="http://schemas.openxmlformats.org/officeDocument/2006/customXml" ds:itemID="{CF2483A5-71E5-47A3-95EC-AE7625CAD9E5}">
  <ds:schemaRefs>
    <ds:schemaRef ds:uri="ESRI.ArcGIS.Mapping.OfficeIntegration.PowerPointInfo"/>
  </ds:schemaRefs>
</ds:datastoreItem>
</file>

<file path=customXml/itemProps96.xml><?xml version="1.0" encoding="utf-8"?>
<ds:datastoreItem xmlns:ds="http://schemas.openxmlformats.org/officeDocument/2006/customXml" ds:itemID="{83DFD98B-4940-46EC-910C-0D55C81F9031}">
  <ds:schemaRefs>
    <ds:schemaRef ds:uri="ESRI.ArcGIS.Mapping.OfficeIntegration.PowerPointInfo"/>
  </ds:schemaRefs>
</ds:datastoreItem>
</file>

<file path=customXml/itemProps97.xml><?xml version="1.0" encoding="utf-8"?>
<ds:datastoreItem xmlns:ds="http://schemas.openxmlformats.org/officeDocument/2006/customXml" ds:itemID="{398DF713-4868-444B-911B-9E14F7681F77}">
  <ds:schemaRefs>
    <ds:schemaRef ds:uri="ESRI.ArcGIS.Mapping.OfficeIntegration.PowerPointInfo"/>
  </ds:schemaRefs>
</ds:datastoreItem>
</file>

<file path=customXml/itemProps98.xml><?xml version="1.0" encoding="utf-8"?>
<ds:datastoreItem xmlns:ds="http://schemas.openxmlformats.org/officeDocument/2006/customXml" ds:itemID="{1E02691E-FAC6-47B5-B9AC-B0EAF65D7CD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29326</TotalTime>
  <Words>641</Words>
  <Application>Microsoft Office PowerPoint</Application>
  <PresentationFormat>On-screen Show (4:3)</PresentationFormat>
  <Paragraphs>82</Paragraphs>
  <Slides>13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Georgia</vt:lpstr>
      <vt:lpstr>Wingdings 2</vt:lpstr>
      <vt:lpstr>Climate Health w/images</vt:lpstr>
      <vt:lpstr>Climate Health no images</vt:lpstr>
      <vt:lpstr>PowerPoint Presentation</vt:lpstr>
      <vt:lpstr>The US Climate Health Assessment</vt:lpstr>
      <vt:lpstr>How Climate Change Can Impact Health</vt:lpstr>
      <vt:lpstr>Vulnerability</vt:lpstr>
      <vt:lpstr>PowerPoint Presentation</vt:lpstr>
      <vt:lpstr>Environmental Hazards</vt:lpstr>
      <vt:lpstr>Environmental Hazards</vt:lpstr>
      <vt:lpstr>Environmental Hazards</vt:lpstr>
      <vt:lpstr>Environmental Hazards</vt:lpstr>
      <vt:lpstr>Environmental Hazards</vt:lpstr>
      <vt:lpstr>The Impact of Location</vt:lpstr>
      <vt:lpstr>For More Information  </vt:lpstr>
      <vt:lpstr>Additional Resources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for review editing</dc:title>
  <dc:creator>Crimmins, Allison</dc:creator>
  <cp:lastModifiedBy>Crimmins, Allison</cp:lastModifiedBy>
  <cp:revision>365</cp:revision>
  <cp:lastPrinted>2016-02-10T14:16:52Z</cp:lastPrinted>
  <dcterms:created xsi:type="dcterms:W3CDTF">2015-08-21T13:41:18Z</dcterms:created>
  <dcterms:modified xsi:type="dcterms:W3CDTF">2016-10-28T20:02:55Z</dcterms:modified>
</cp:coreProperties>
</file>